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19"/>
  </p:notesMasterIdLst>
  <p:handoutMasterIdLst>
    <p:handoutMasterId r:id="rId20"/>
  </p:handoutMasterIdLst>
  <p:sldIdLst>
    <p:sldId id="265" r:id="rId6"/>
    <p:sldId id="329" r:id="rId7"/>
    <p:sldId id="328" r:id="rId8"/>
    <p:sldId id="323" r:id="rId9"/>
    <p:sldId id="324" r:id="rId10"/>
    <p:sldId id="327" r:id="rId11"/>
    <p:sldId id="341" r:id="rId12"/>
    <p:sldId id="342" r:id="rId13"/>
    <p:sldId id="268" r:id="rId14"/>
    <p:sldId id="326" r:id="rId15"/>
    <p:sldId id="331" r:id="rId16"/>
    <p:sldId id="332" r:id="rId17"/>
    <p:sldId id="333" r:id="rId18"/>
  </p:sldIdLst>
  <p:sldSz cx="9145588" cy="6858000"/>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4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017" autoAdjust="0"/>
    <p:restoredTop sz="85029" autoAdjust="0"/>
  </p:normalViewPr>
  <p:slideViewPr>
    <p:cSldViewPr snapToGrid="0">
      <p:cViewPr>
        <p:scale>
          <a:sx n="77" d="100"/>
          <a:sy n="77" d="100"/>
        </p:scale>
        <p:origin x="-2700" y="-486"/>
      </p:cViewPr>
      <p:guideLst>
        <p:guide orient="horz" pos="2160"/>
        <p:guide pos="3840"/>
        <p:guide pos="2881"/>
      </p:guideLst>
    </p:cSldViewPr>
  </p:slideViewPr>
  <p:notesTextViewPr>
    <p:cViewPr>
      <p:scale>
        <a:sx n="33" d="100"/>
        <a:sy n="33"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60" cy="494177"/>
          </a:xfrm>
          <a:prstGeom prst="rect">
            <a:avLst/>
          </a:prstGeom>
        </p:spPr>
        <p:txBody>
          <a:bodyPr vert="horz" lIns="90533" tIns="45267" rIns="90533" bIns="45267" rtlCol="0"/>
          <a:lstStyle>
            <a:lvl1pPr algn="l">
              <a:defRPr sz="1200"/>
            </a:lvl1pPr>
          </a:lstStyle>
          <a:p>
            <a:r>
              <a:rPr lang="en-GB" smtClean="0"/>
              <a:t>OHSEL Programme Plan</a:t>
            </a:r>
            <a:endParaRPr lang="en-GB"/>
          </a:p>
        </p:txBody>
      </p:sp>
      <p:sp>
        <p:nvSpPr>
          <p:cNvPr id="3" name="Date Placeholder 2"/>
          <p:cNvSpPr>
            <a:spLocks noGrp="1"/>
          </p:cNvSpPr>
          <p:nvPr>
            <p:ph type="dt" sz="quarter" idx="1"/>
          </p:nvPr>
        </p:nvSpPr>
        <p:spPr>
          <a:xfrm>
            <a:off x="3850432" y="1"/>
            <a:ext cx="2945660" cy="494177"/>
          </a:xfrm>
          <a:prstGeom prst="rect">
            <a:avLst/>
          </a:prstGeom>
        </p:spPr>
        <p:txBody>
          <a:bodyPr vert="horz" lIns="90533" tIns="45267" rIns="90533" bIns="45267" rtlCol="0"/>
          <a:lstStyle>
            <a:lvl1pPr algn="r">
              <a:defRPr sz="1200"/>
            </a:lvl1pPr>
          </a:lstStyle>
          <a:p>
            <a:r>
              <a:rPr lang="en-GB" smtClean="0"/>
              <a:t>01/12/15</a:t>
            </a:r>
            <a:endParaRPr lang="en-GB"/>
          </a:p>
        </p:txBody>
      </p:sp>
      <p:sp>
        <p:nvSpPr>
          <p:cNvPr id="4" name="Footer Placeholder 3"/>
          <p:cNvSpPr>
            <a:spLocks noGrp="1"/>
          </p:cNvSpPr>
          <p:nvPr>
            <p:ph type="ftr" sz="quarter" idx="2"/>
          </p:nvPr>
        </p:nvSpPr>
        <p:spPr>
          <a:xfrm>
            <a:off x="1" y="9362612"/>
            <a:ext cx="2945660" cy="494177"/>
          </a:xfrm>
          <a:prstGeom prst="rect">
            <a:avLst/>
          </a:prstGeom>
        </p:spPr>
        <p:txBody>
          <a:bodyPr vert="horz" lIns="90533" tIns="45267" rIns="90533" bIns="45267" rtlCol="0" anchor="b"/>
          <a:lstStyle>
            <a:lvl1pPr algn="l">
              <a:defRPr sz="1200"/>
            </a:lvl1pPr>
          </a:lstStyle>
          <a:p>
            <a:endParaRPr lang="en-GB"/>
          </a:p>
        </p:txBody>
      </p:sp>
      <p:sp>
        <p:nvSpPr>
          <p:cNvPr id="5" name="Slide Number Placeholder 4"/>
          <p:cNvSpPr>
            <a:spLocks noGrp="1"/>
          </p:cNvSpPr>
          <p:nvPr>
            <p:ph type="sldNum" sz="quarter" idx="3"/>
          </p:nvPr>
        </p:nvSpPr>
        <p:spPr>
          <a:xfrm>
            <a:off x="3850432" y="9362612"/>
            <a:ext cx="2945660" cy="494177"/>
          </a:xfrm>
          <a:prstGeom prst="rect">
            <a:avLst/>
          </a:prstGeom>
        </p:spPr>
        <p:txBody>
          <a:bodyPr vert="horz" lIns="90533" tIns="45267" rIns="90533" bIns="45267" rtlCol="0" anchor="b"/>
          <a:lstStyle>
            <a:lvl1pPr algn="r">
              <a:defRPr sz="1200"/>
            </a:lvl1pPr>
          </a:lstStyle>
          <a:p>
            <a:fld id="{65544FAE-E856-4AA9-B687-1A861306C326}" type="slidenum">
              <a:rPr lang="en-GB" smtClean="0"/>
              <a:t>‹#›</a:t>
            </a:fld>
            <a:endParaRPr lang="en-GB"/>
          </a:p>
        </p:txBody>
      </p:sp>
    </p:spTree>
    <p:extLst>
      <p:ext uri="{BB962C8B-B14F-4D97-AF65-F5344CB8AC3E}">
        <p14:creationId xmlns:p14="http://schemas.microsoft.com/office/powerpoint/2010/main" val="191289185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4550"/>
          </a:xfrm>
          <a:prstGeom prst="rect">
            <a:avLst/>
          </a:prstGeom>
        </p:spPr>
        <p:txBody>
          <a:bodyPr vert="horz" lIns="94770" tIns="47385" rIns="94770" bIns="47385" rtlCol="0"/>
          <a:lstStyle>
            <a:lvl1pPr algn="l">
              <a:defRPr sz="1200"/>
            </a:lvl1pPr>
          </a:lstStyle>
          <a:p>
            <a:r>
              <a:rPr lang="en-GB" smtClean="0"/>
              <a:t>OHSEL Programme Plan</a:t>
            </a:r>
            <a:endParaRPr lang="en-GB"/>
          </a:p>
        </p:txBody>
      </p:sp>
      <p:sp>
        <p:nvSpPr>
          <p:cNvPr id="3" name="Date Placeholder 2"/>
          <p:cNvSpPr>
            <a:spLocks noGrp="1"/>
          </p:cNvSpPr>
          <p:nvPr>
            <p:ph type="dt" idx="1"/>
          </p:nvPr>
        </p:nvSpPr>
        <p:spPr>
          <a:xfrm>
            <a:off x="3850443" y="1"/>
            <a:ext cx="2945659" cy="494550"/>
          </a:xfrm>
          <a:prstGeom prst="rect">
            <a:avLst/>
          </a:prstGeom>
        </p:spPr>
        <p:txBody>
          <a:bodyPr vert="horz" lIns="94770" tIns="47385" rIns="94770" bIns="47385" rtlCol="0"/>
          <a:lstStyle>
            <a:lvl1pPr algn="r">
              <a:defRPr sz="1200"/>
            </a:lvl1pPr>
          </a:lstStyle>
          <a:p>
            <a:r>
              <a:rPr lang="en-GB" smtClean="0"/>
              <a:t>01/12/15</a:t>
            </a:r>
            <a:endParaRPr lang="en-GB"/>
          </a:p>
        </p:txBody>
      </p:sp>
      <p:sp>
        <p:nvSpPr>
          <p:cNvPr id="4" name="Slide Image Placeholder 3"/>
          <p:cNvSpPr>
            <a:spLocks noGrp="1" noRot="1" noChangeAspect="1"/>
          </p:cNvSpPr>
          <p:nvPr>
            <p:ph type="sldImg" idx="2"/>
          </p:nvPr>
        </p:nvSpPr>
        <p:spPr>
          <a:xfrm>
            <a:off x="1179513" y="1231900"/>
            <a:ext cx="4438650" cy="3327400"/>
          </a:xfrm>
          <a:prstGeom prst="rect">
            <a:avLst/>
          </a:prstGeom>
          <a:noFill/>
          <a:ln w="12700">
            <a:solidFill>
              <a:prstClr val="black"/>
            </a:solidFill>
          </a:ln>
        </p:spPr>
        <p:txBody>
          <a:bodyPr vert="horz" lIns="94770" tIns="47385" rIns="94770" bIns="47385" rtlCol="0" anchor="ctr"/>
          <a:lstStyle/>
          <a:p>
            <a:endParaRPr lang="en-GB"/>
          </a:p>
        </p:txBody>
      </p:sp>
      <p:sp>
        <p:nvSpPr>
          <p:cNvPr id="5" name="Notes Placeholder 4"/>
          <p:cNvSpPr>
            <a:spLocks noGrp="1"/>
          </p:cNvSpPr>
          <p:nvPr>
            <p:ph type="body" sz="quarter" idx="3"/>
          </p:nvPr>
        </p:nvSpPr>
        <p:spPr>
          <a:xfrm>
            <a:off x="679769" y="4743580"/>
            <a:ext cx="5438140" cy="3881110"/>
          </a:xfrm>
          <a:prstGeom prst="rect">
            <a:avLst/>
          </a:prstGeom>
        </p:spPr>
        <p:txBody>
          <a:bodyPr vert="horz" lIns="94770" tIns="47385" rIns="94770" bIns="473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62238"/>
            <a:ext cx="2945659" cy="494550"/>
          </a:xfrm>
          <a:prstGeom prst="rect">
            <a:avLst/>
          </a:prstGeom>
        </p:spPr>
        <p:txBody>
          <a:bodyPr vert="horz" lIns="94770" tIns="47385" rIns="94770" bIns="47385"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62238"/>
            <a:ext cx="2945659" cy="494550"/>
          </a:xfrm>
          <a:prstGeom prst="rect">
            <a:avLst/>
          </a:prstGeom>
        </p:spPr>
        <p:txBody>
          <a:bodyPr vert="horz" lIns="94770" tIns="47385" rIns="94770" bIns="47385" rtlCol="0" anchor="b"/>
          <a:lstStyle>
            <a:lvl1pPr algn="r">
              <a:defRPr sz="1200"/>
            </a:lvl1pPr>
          </a:lstStyle>
          <a:p>
            <a:fld id="{39E06B86-5C58-41D7-A93C-FDC0FD9FDAD1}" type="slidenum">
              <a:rPr lang="en-GB" smtClean="0"/>
              <a:t>‹#›</a:t>
            </a:fld>
            <a:endParaRPr lang="en-GB"/>
          </a:p>
        </p:txBody>
      </p:sp>
    </p:spTree>
    <p:extLst>
      <p:ext uri="{BB962C8B-B14F-4D97-AF65-F5344CB8AC3E}">
        <p14:creationId xmlns:p14="http://schemas.microsoft.com/office/powerpoint/2010/main" val="1860135927"/>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600" kern="1200" dirty="0" smtClean="0">
                <a:solidFill>
                  <a:schemeClr val="accent1">
                    <a:lumMod val="75000"/>
                  </a:schemeClr>
                </a:solidFill>
                <a:latin typeface="+mn-lt"/>
                <a:ea typeface="+mn-ea"/>
                <a:cs typeface="Arial" panose="020B0604020202020204" pitchFamily="34" charset="0"/>
              </a:rPr>
              <a:t>If we continue to provide services as they are provided today they will become increasingly unaffordable. </a:t>
            </a:r>
          </a:p>
          <a:p>
            <a:pPr marL="0" indent="0">
              <a:buNone/>
            </a:pPr>
            <a:r>
              <a:rPr lang="en-GB" sz="1600" kern="1200" dirty="0" smtClean="0">
                <a:solidFill>
                  <a:schemeClr val="accent1">
                    <a:lumMod val="75000"/>
                  </a:schemeClr>
                </a:solidFill>
                <a:latin typeface="+mn-lt"/>
                <a:ea typeface="+mn-ea"/>
                <a:cs typeface="Arial" panose="020B0604020202020204" pitchFamily="34" charset="0"/>
              </a:rPr>
              <a:t>NHS funding increases broadly in line with inflation each year – also allocated an additional £8.4 billion in funding by 2020/21.</a:t>
            </a:r>
          </a:p>
          <a:p>
            <a:pPr marL="0" indent="0">
              <a:buNone/>
            </a:pPr>
            <a:r>
              <a:rPr lang="en-GB" sz="1600" kern="1200" dirty="0" smtClean="0">
                <a:solidFill>
                  <a:schemeClr val="accent1">
                    <a:lumMod val="75000"/>
                  </a:schemeClr>
                </a:solidFill>
                <a:latin typeface="+mn-lt"/>
                <a:ea typeface="+mn-ea"/>
                <a:cs typeface="Arial" panose="020B0604020202020204" pitchFamily="34" charset="0"/>
              </a:rPr>
              <a:t>However, the overall costs of providing care are rising much faster than funding:</a:t>
            </a:r>
          </a:p>
          <a:p>
            <a:r>
              <a:rPr lang="en-GB" sz="1600" kern="1200" dirty="0" smtClean="0">
                <a:solidFill>
                  <a:schemeClr val="accent1">
                    <a:lumMod val="75000"/>
                  </a:schemeClr>
                </a:solidFill>
                <a:latin typeface="+mn-lt"/>
                <a:ea typeface="+mn-ea"/>
                <a:cs typeface="Arial" panose="020B0604020202020204" pitchFamily="34" charset="0"/>
              </a:rPr>
              <a:t>Firstly, the number of people is growing and life expectancy is increasing, requiring the NHS to treat more people with more complex conditions than ever before. </a:t>
            </a:r>
          </a:p>
          <a:p>
            <a:r>
              <a:rPr lang="en-GB" sz="1600" kern="1200" dirty="0" smtClean="0">
                <a:solidFill>
                  <a:schemeClr val="accent1">
                    <a:lumMod val="75000"/>
                  </a:schemeClr>
                </a:solidFill>
                <a:latin typeface="+mn-lt"/>
                <a:ea typeface="+mn-ea"/>
                <a:cs typeface="Arial" panose="020B0604020202020204" pitchFamily="34" charset="0"/>
              </a:rPr>
              <a:t>Secondly, the cost of providing healthcare (e.g. on pay and pensions for the NHS workforce, drugs and devices, capital costs etc.) often grows faster than the inflation measure used in calculating NHS funding.</a:t>
            </a:r>
          </a:p>
          <a:p>
            <a:endParaRPr lang="en-GB" sz="1200" kern="1200" dirty="0" smtClean="0">
              <a:solidFill>
                <a:schemeClr val="accent1">
                  <a:lumMod val="75000"/>
                </a:schemeClr>
              </a:solidFill>
              <a:latin typeface="+mn-lt"/>
              <a:ea typeface="+mn-ea"/>
              <a:cs typeface="Arial" panose="020B0604020202020204" pitchFamily="34" charset="0"/>
            </a:endParaRPr>
          </a:p>
          <a:p>
            <a:endParaRPr lang="en-GB" sz="1200" kern="1200" dirty="0" smtClean="0">
              <a:solidFill>
                <a:schemeClr val="accent1">
                  <a:lumMod val="75000"/>
                </a:schemeClr>
              </a:solidFill>
              <a:latin typeface="+mn-lt"/>
              <a:ea typeface="+mn-ea"/>
              <a:cs typeface="Arial" panose="020B0604020202020204" pitchFamily="34" charset="0"/>
            </a:endParaRPr>
          </a:p>
          <a:p>
            <a:r>
              <a:rPr lang="en-GB" sz="1200" kern="1200" dirty="0" smtClean="0">
                <a:solidFill>
                  <a:schemeClr val="accent1">
                    <a:lumMod val="75000"/>
                  </a:schemeClr>
                </a:solidFill>
                <a:latin typeface="+mn-lt"/>
                <a:ea typeface="+mn-ea"/>
                <a:cs typeface="Arial" panose="020B0604020202020204" pitchFamily="34" charset="0"/>
              </a:rPr>
              <a:t>In south east London, we have forecast that by 2020/21, if we continue providing services as they are today, the cost of providing healthcare will outgrow funding and other income by </a:t>
            </a:r>
            <a:r>
              <a:rPr lang="en-GB" sz="1200" b="1" kern="1200" dirty="0" smtClean="0">
                <a:solidFill>
                  <a:schemeClr val="accent1">
                    <a:lumMod val="75000"/>
                  </a:schemeClr>
                </a:solidFill>
                <a:latin typeface="+mn-lt"/>
                <a:ea typeface="+mn-ea"/>
                <a:cs typeface="Arial" panose="020B0604020202020204" pitchFamily="34" charset="0"/>
              </a:rPr>
              <a:t>£818 </a:t>
            </a:r>
            <a:r>
              <a:rPr lang="en-GB" sz="1200" b="1" kern="1200" dirty="0" err="1" smtClean="0">
                <a:solidFill>
                  <a:schemeClr val="accent1">
                    <a:lumMod val="75000"/>
                  </a:schemeClr>
                </a:solidFill>
                <a:latin typeface="+mn-lt"/>
                <a:ea typeface="+mn-ea"/>
                <a:cs typeface="Arial" panose="020B0604020202020204" pitchFamily="34" charset="0"/>
              </a:rPr>
              <a:t>millio</a:t>
            </a:r>
            <a:endParaRPr lang="en-GB" sz="1200" kern="1200" dirty="0">
              <a:solidFill>
                <a:schemeClr val="accent1">
                  <a:lumMod val="75000"/>
                </a:schemeClr>
              </a:solidFill>
              <a:latin typeface="+mn-lt"/>
              <a:ea typeface="+mn-ea"/>
              <a:cs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OHSEL Programme Plan</a:t>
            </a:r>
            <a:endParaRPr lang="en-GB"/>
          </a:p>
        </p:txBody>
      </p:sp>
      <p:sp>
        <p:nvSpPr>
          <p:cNvPr id="5" name="Date Placeholder 4"/>
          <p:cNvSpPr>
            <a:spLocks noGrp="1"/>
          </p:cNvSpPr>
          <p:nvPr>
            <p:ph type="dt" idx="11"/>
          </p:nvPr>
        </p:nvSpPr>
        <p:spPr/>
        <p:txBody>
          <a:bodyPr/>
          <a:lstStyle/>
          <a:p>
            <a:r>
              <a:rPr lang="en-GB" smtClean="0"/>
              <a:t>01/12/15</a:t>
            </a:r>
            <a:endParaRPr lang="en-GB"/>
          </a:p>
        </p:txBody>
      </p:sp>
      <p:sp>
        <p:nvSpPr>
          <p:cNvPr id="6" name="Slide Number Placeholder 5"/>
          <p:cNvSpPr>
            <a:spLocks noGrp="1"/>
          </p:cNvSpPr>
          <p:nvPr>
            <p:ph type="sldNum" sz="quarter" idx="12"/>
          </p:nvPr>
        </p:nvSpPr>
        <p:spPr/>
        <p:txBody>
          <a:bodyPr/>
          <a:lstStyle/>
          <a:p>
            <a:fld id="{39E06B86-5C58-41D7-A93C-FDC0FD9FDAD1}" type="slidenum">
              <a:rPr lang="en-GB" smtClean="0"/>
              <a:t>3</a:t>
            </a:fld>
            <a:endParaRPr lang="en-GB"/>
          </a:p>
        </p:txBody>
      </p:sp>
    </p:spTree>
    <p:extLst>
      <p:ext uri="{BB962C8B-B14F-4D97-AF65-F5344CB8AC3E}">
        <p14:creationId xmlns:p14="http://schemas.microsoft.com/office/powerpoint/2010/main" val="2511454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64031" y="1331581"/>
            <a:ext cx="5836532" cy="1439547"/>
          </a:xfrm>
          <a:prstGeom prst="rect">
            <a:avLst/>
          </a:prstGeom>
        </p:spPr>
        <p:txBody>
          <a:bodyPr lIns="83988" tIns="41994" rIns="83988" bIns="41994"/>
          <a:lstStyle>
            <a:lvl1pPr>
              <a:defRPr>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5" name="Content Placeholder 2"/>
          <p:cNvSpPr>
            <a:spLocks noGrp="1"/>
          </p:cNvSpPr>
          <p:nvPr>
            <p:ph idx="1"/>
          </p:nvPr>
        </p:nvSpPr>
        <p:spPr>
          <a:xfrm>
            <a:off x="363933" y="2870153"/>
            <a:ext cx="5836631" cy="3599989"/>
          </a:xfrm>
          <a:prstGeom prst="rect">
            <a:avLst/>
          </a:prstGeom>
        </p:spPr>
        <p:txBody>
          <a:bodyPr lIns="0" tIns="0" rIns="0" bIns="0"/>
          <a:lstStyle>
            <a:lvl1pPr>
              <a:spcBef>
                <a:spcPts val="600"/>
              </a:spcBef>
              <a:defRPr sz="3000">
                <a:solidFill>
                  <a:srgbClr val="053772"/>
                </a:solidFill>
                <a:latin typeface="Arial" panose="020B0604020202020204" pitchFamily="34" charset="0"/>
                <a:cs typeface="Arial" panose="020B0604020202020204" pitchFamily="34" charset="0"/>
              </a:defRPr>
            </a:lvl1pPr>
            <a:lvl2pPr>
              <a:spcBef>
                <a:spcPts val="600"/>
              </a:spcBef>
              <a:defRPr sz="2500">
                <a:solidFill>
                  <a:srgbClr val="053772"/>
                </a:solidFill>
                <a:latin typeface="Arial" panose="020B0604020202020204" pitchFamily="34" charset="0"/>
                <a:cs typeface="Arial" panose="020B0604020202020204" pitchFamily="34" charset="0"/>
              </a:defRPr>
            </a:lvl2pPr>
            <a:lvl3pPr>
              <a:spcBef>
                <a:spcPts val="600"/>
              </a:spcBef>
              <a:defRPr sz="2500">
                <a:solidFill>
                  <a:srgbClr val="053772"/>
                </a:solidFill>
                <a:latin typeface="Arial" panose="020B0604020202020204" pitchFamily="34" charset="0"/>
                <a:cs typeface="Arial" panose="020B0604020202020204" pitchFamily="34" charset="0"/>
              </a:defRPr>
            </a:lvl3pPr>
            <a:lvl4pPr>
              <a:spcBef>
                <a:spcPts val="600"/>
              </a:spcBef>
              <a:defRPr>
                <a:solidFill>
                  <a:srgbClr val="053772"/>
                </a:solidFill>
                <a:latin typeface="Arial" panose="020B0604020202020204" pitchFamily="34" charset="0"/>
                <a:cs typeface="Arial" panose="020B0604020202020204" pitchFamily="34" charset="0"/>
              </a:defRPr>
            </a:lvl4pPr>
            <a:lvl5pPr>
              <a:spcBef>
                <a:spcPts val="600"/>
              </a:spcBef>
              <a:defRPr>
                <a:solidFill>
                  <a:srgbClr val="053772"/>
                </a:solidFill>
                <a:latin typeface="Arial" panose="020B0604020202020204" pitchFamily="34" charset="0"/>
                <a:cs typeface="Arial" panose="020B0604020202020204" pitchFamily="34" charset="0"/>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Slide Number Placeholder 5"/>
          <p:cNvSpPr>
            <a:spLocks noGrp="1"/>
          </p:cNvSpPr>
          <p:nvPr userDrawn="1"/>
        </p:nvSpPr>
        <p:spPr>
          <a:xfrm>
            <a:off x="7683738" y="6155501"/>
            <a:ext cx="1338847" cy="323898"/>
          </a:xfrm>
          <a:prstGeom prst="rect">
            <a:avLst/>
          </a:prstGeom>
        </p:spPr>
        <p:txBody>
          <a:bodyPr lIns="0" tIns="0" rIns="0" bIns="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40B0D1E3-43AF-3748-B31E-FE6C813361ED}" type="slidenum">
              <a:rPr lang="en-US" smtClean="0">
                <a:solidFill>
                  <a:srgbClr val="053772"/>
                </a:solidFill>
                <a:latin typeface="Arial" panose="020B0604020202020204" pitchFamily="34" charset="0"/>
                <a:cs typeface="Arial" panose="020B0604020202020204" pitchFamily="34" charset="0"/>
              </a:rPr>
              <a:pPr fontAlgn="base">
                <a:spcBef>
                  <a:spcPct val="0"/>
                </a:spcBef>
                <a:spcAft>
                  <a:spcPct val="0"/>
                </a:spcAft>
                <a:defRPr/>
              </a:pPr>
              <a:t>‹#›</a:t>
            </a:fld>
            <a:endParaRPr lang="en-US" dirty="0">
              <a:solidFill>
                <a:srgbClr val="05377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141771" y="6152952"/>
            <a:ext cx="2619640" cy="326448"/>
          </a:xfrm>
          <a:prstGeom prst="rect">
            <a:avLst/>
          </a:prstGeom>
        </p:spPr>
        <p:txBody>
          <a:bodyPr vert="horz" lIns="0" tIns="0" rIns="0" bIns="0" rtlCol="0" anchor="b" anchorCtr="0"/>
          <a:lstStyle>
            <a:lvl1pPr algn="r">
              <a:defRPr sz="1200">
                <a:solidFill>
                  <a:srgbClr val="007DB8"/>
                </a:solidFill>
                <a:latin typeface="Arial" panose="020B0604020202020204" pitchFamily="34" charset="0"/>
                <a:cs typeface="Arial" panose="020B0604020202020204" pitchFamily="34" charset="0"/>
              </a:defRPr>
            </a:lvl1pPr>
          </a:lstStyle>
          <a:p>
            <a:pPr defTabSz="456392" fontAlgn="base">
              <a:spcBef>
                <a:spcPct val="0"/>
              </a:spcBef>
              <a:spcAft>
                <a:spcPct val="0"/>
              </a:spcAft>
            </a:pPr>
            <a:r>
              <a:rPr lang="en-US" smtClean="0"/>
              <a:t>Draft in progress |</a:t>
            </a:r>
            <a:endParaRPr lang="en-US" dirty="0"/>
          </a:p>
        </p:txBody>
      </p:sp>
    </p:spTree>
    <p:extLst>
      <p:ext uri="{BB962C8B-B14F-4D97-AF65-F5344CB8AC3E}">
        <p14:creationId xmlns:p14="http://schemas.microsoft.com/office/powerpoint/2010/main" val="252099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64031" y="1331581"/>
            <a:ext cx="5836532" cy="1439547"/>
          </a:xfrm>
          <a:prstGeom prst="rect">
            <a:avLst/>
          </a:prstGeom>
        </p:spPr>
        <p:txBody>
          <a:bodyPr lIns="83988" tIns="41994" rIns="83988" bIns="41994"/>
          <a:lstStyle>
            <a:lvl1pPr>
              <a:defRPr>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8" name="Content Placeholder 2"/>
          <p:cNvSpPr>
            <a:spLocks noGrp="1"/>
          </p:cNvSpPr>
          <p:nvPr>
            <p:ph idx="1"/>
          </p:nvPr>
        </p:nvSpPr>
        <p:spPr>
          <a:xfrm>
            <a:off x="363933" y="2870153"/>
            <a:ext cx="5836631" cy="3599989"/>
          </a:xfrm>
          <a:prstGeom prst="rect">
            <a:avLst/>
          </a:prstGeom>
        </p:spPr>
        <p:txBody>
          <a:bodyPr lIns="0" tIns="0" rIns="0" bIns="0"/>
          <a:lstStyle>
            <a:lvl1pPr>
              <a:spcBef>
                <a:spcPts val="600"/>
              </a:spcBef>
              <a:defRPr sz="3000">
                <a:solidFill>
                  <a:srgbClr val="053772"/>
                </a:solidFill>
                <a:latin typeface="Arial" panose="020B0604020202020204" pitchFamily="34" charset="0"/>
                <a:cs typeface="Arial" panose="020B0604020202020204" pitchFamily="34" charset="0"/>
              </a:defRPr>
            </a:lvl1pPr>
            <a:lvl2pPr>
              <a:spcBef>
                <a:spcPts val="600"/>
              </a:spcBef>
              <a:defRPr sz="2500">
                <a:solidFill>
                  <a:srgbClr val="053772"/>
                </a:solidFill>
                <a:latin typeface="Arial" panose="020B0604020202020204" pitchFamily="34" charset="0"/>
                <a:cs typeface="Arial" panose="020B0604020202020204" pitchFamily="34" charset="0"/>
              </a:defRPr>
            </a:lvl2pPr>
            <a:lvl3pPr>
              <a:spcBef>
                <a:spcPts val="600"/>
              </a:spcBef>
              <a:defRPr sz="2500">
                <a:solidFill>
                  <a:srgbClr val="053772"/>
                </a:solidFill>
                <a:latin typeface="Arial" panose="020B0604020202020204" pitchFamily="34" charset="0"/>
                <a:cs typeface="Arial" panose="020B0604020202020204" pitchFamily="34" charset="0"/>
              </a:defRPr>
            </a:lvl3pPr>
            <a:lvl4pPr>
              <a:spcBef>
                <a:spcPts val="600"/>
              </a:spcBef>
              <a:defRPr>
                <a:solidFill>
                  <a:srgbClr val="053772"/>
                </a:solidFill>
                <a:latin typeface="Arial" panose="020B0604020202020204" pitchFamily="34" charset="0"/>
                <a:cs typeface="Arial" panose="020B0604020202020204" pitchFamily="34" charset="0"/>
              </a:defRPr>
            </a:lvl4pPr>
            <a:lvl5pPr>
              <a:spcBef>
                <a:spcPts val="600"/>
              </a:spcBef>
              <a:defRPr>
                <a:solidFill>
                  <a:srgbClr val="053772"/>
                </a:solidFill>
                <a:latin typeface="Arial" panose="020B0604020202020204" pitchFamily="34" charset="0"/>
                <a:cs typeface="Arial" panose="020B0604020202020204" pitchFamily="34" charset="0"/>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9" name="Slide Number Placeholder 5"/>
          <p:cNvSpPr>
            <a:spLocks noGrp="1"/>
          </p:cNvSpPr>
          <p:nvPr userDrawn="1"/>
        </p:nvSpPr>
        <p:spPr>
          <a:xfrm>
            <a:off x="7683738" y="6155501"/>
            <a:ext cx="1338847" cy="323898"/>
          </a:xfrm>
          <a:prstGeom prst="rect">
            <a:avLst/>
          </a:prstGeom>
        </p:spPr>
        <p:txBody>
          <a:bodyPr lIns="0" tIns="0" rIns="0" bIns="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40B0D1E3-43AF-3748-B31E-FE6C813361ED}" type="slidenum">
              <a:rPr lang="en-US" smtClean="0">
                <a:solidFill>
                  <a:srgbClr val="053772"/>
                </a:solidFill>
                <a:latin typeface="Arial" panose="020B0604020202020204" pitchFamily="34" charset="0"/>
                <a:cs typeface="Arial" panose="020B0604020202020204" pitchFamily="34" charset="0"/>
              </a:rPr>
              <a:pPr fontAlgn="base">
                <a:spcBef>
                  <a:spcPct val="0"/>
                </a:spcBef>
                <a:spcAft>
                  <a:spcPct val="0"/>
                </a:spcAft>
                <a:defRPr/>
              </a:pPr>
              <a:t>‹#›</a:t>
            </a:fld>
            <a:endParaRPr lang="en-US" dirty="0">
              <a:solidFill>
                <a:srgbClr val="053772"/>
              </a:solidFill>
              <a:latin typeface="Arial" panose="020B0604020202020204" pitchFamily="34" charset="0"/>
              <a:cs typeface="Arial" panose="020B0604020202020204" pitchFamily="34" charset="0"/>
            </a:endParaRPr>
          </a:p>
        </p:txBody>
      </p:sp>
      <p:sp>
        <p:nvSpPr>
          <p:cNvPr id="10" name="Footer Placeholder 2"/>
          <p:cNvSpPr>
            <a:spLocks noGrp="1"/>
          </p:cNvSpPr>
          <p:nvPr>
            <p:ph type="ftr" sz="quarter" idx="3"/>
          </p:nvPr>
        </p:nvSpPr>
        <p:spPr>
          <a:xfrm>
            <a:off x="6141771" y="6152952"/>
            <a:ext cx="2619640" cy="326448"/>
          </a:xfrm>
          <a:prstGeom prst="rect">
            <a:avLst/>
          </a:prstGeom>
        </p:spPr>
        <p:txBody>
          <a:bodyPr vert="horz" lIns="0" tIns="0" rIns="0" bIns="0" rtlCol="0" anchor="b" anchorCtr="0"/>
          <a:lstStyle>
            <a:lvl1pPr algn="r">
              <a:defRPr sz="1200">
                <a:solidFill>
                  <a:srgbClr val="007DB8"/>
                </a:solidFill>
                <a:latin typeface="Arial" panose="020B0604020202020204" pitchFamily="34" charset="0"/>
                <a:cs typeface="Arial" panose="020B0604020202020204" pitchFamily="34" charset="0"/>
              </a:defRPr>
            </a:lvl1pPr>
          </a:lstStyle>
          <a:p>
            <a:pPr defTabSz="456392" fontAlgn="base">
              <a:spcBef>
                <a:spcPct val="0"/>
              </a:spcBef>
              <a:spcAft>
                <a:spcPct val="0"/>
              </a:spcAft>
            </a:pPr>
            <a:r>
              <a:rPr lang="en-US" smtClean="0"/>
              <a:t>Draft in progress |</a:t>
            </a:r>
            <a:endParaRPr lang="en-US" dirty="0"/>
          </a:p>
        </p:txBody>
      </p:sp>
    </p:spTree>
    <p:extLst>
      <p:ext uri="{BB962C8B-B14F-4D97-AF65-F5344CB8AC3E}">
        <p14:creationId xmlns:p14="http://schemas.microsoft.com/office/powerpoint/2010/main" val="82233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64031" y="1331581"/>
            <a:ext cx="5836532" cy="1439547"/>
          </a:xfrm>
          <a:prstGeom prst="rect">
            <a:avLst/>
          </a:prstGeom>
        </p:spPr>
        <p:txBody>
          <a:bodyPr lIns="83988" tIns="41994" rIns="83988" bIns="41994"/>
          <a:lstStyle>
            <a:lvl1pPr>
              <a:defRPr>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8" name="Content Placeholder 2"/>
          <p:cNvSpPr>
            <a:spLocks noGrp="1"/>
          </p:cNvSpPr>
          <p:nvPr>
            <p:ph idx="1"/>
          </p:nvPr>
        </p:nvSpPr>
        <p:spPr>
          <a:xfrm>
            <a:off x="363933" y="2870153"/>
            <a:ext cx="5836631" cy="3599989"/>
          </a:xfrm>
          <a:prstGeom prst="rect">
            <a:avLst/>
          </a:prstGeom>
        </p:spPr>
        <p:txBody>
          <a:bodyPr lIns="0" tIns="0" rIns="0" bIns="0"/>
          <a:lstStyle>
            <a:lvl1pPr>
              <a:spcBef>
                <a:spcPts val="600"/>
              </a:spcBef>
              <a:defRPr sz="3000">
                <a:solidFill>
                  <a:srgbClr val="053772"/>
                </a:solidFill>
                <a:latin typeface="Arial" panose="020B0604020202020204" pitchFamily="34" charset="0"/>
                <a:cs typeface="Arial" panose="020B0604020202020204" pitchFamily="34" charset="0"/>
              </a:defRPr>
            </a:lvl1pPr>
            <a:lvl2pPr>
              <a:spcBef>
                <a:spcPts val="600"/>
              </a:spcBef>
              <a:defRPr sz="2500">
                <a:solidFill>
                  <a:srgbClr val="053772"/>
                </a:solidFill>
                <a:latin typeface="Arial" panose="020B0604020202020204" pitchFamily="34" charset="0"/>
                <a:cs typeface="Arial" panose="020B0604020202020204" pitchFamily="34" charset="0"/>
              </a:defRPr>
            </a:lvl2pPr>
            <a:lvl3pPr>
              <a:spcBef>
                <a:spcPts val="600"/>
              </a:spcBef>
              <a:defRPr sz="2500">
                <a:solidFill>
                  <a:srgbClr val="053772"/>
                </a:solidFill>
                <a:latin typeface="Arial" panose="020B0604020202020204" pitchFamily="34" charset="0"/>
                <a:cs typeface="Arial" panose="020B0604020202020204" pitchFamily="34" charset="0"/>
              </a:defRPr>
            </a:lvl3pPr>
            <a:lvl4pPr>
              <a:spcBef>
                <a:spcPts val="600"/>
              </a:spcBef>
              <a:defRPr>
                <a:solidFill>
                  <a:srgbClr val="053772"/>
                </a:solidFill>
                <a:latin typeface="Arial" panose="020B0604020202020204" pitchFamily="34" charset="0"/>
                <a:cs typeface="Arial" panose="020B0604020202020204" pitchFamily="34" charset="0"/>
              </a:defRPr>
            </a:lvl4pPr>
            <a:lvl5pPr>
              <a:spcBef>
                <a:spcPts val="600"/>
              </a:spcBef>
              <a:defRPr>
                <a:solidFill>
                  <a:srgbClr val="053772"/>
                </a:solidFill>
                <a:latin typeface="Arial" panose="020B0604020202020204" pitchFamily="34" charset="0"/>
                <a:cs typeface="Arial" panose="020B0604020202020204" pitchFamily="34" charset="0"/>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9" name="Slide Number Placeholder 5"/>
          <p:cNvSpPr>
            <a:spLocks noGrp="1"/>
          </p:cNvSpPr>
          <p:nvPr userDrawn="1"/>
        </p:nvSpPr>
        <p:spPr>
          <a:xfrm>
            <a:off x="7683738" y="6155501"/>
            <a:ext cx="1338847" cy="323898"/>
          </a:xfrm>
          <a:prstGeom prst="rect">
            <a:avLst/>
          </a:prstGeom>
        </p:spPr>
        <p:txBody>
          <a:bodyPr lIns="0" tIns="0" rIns="0" bIns="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40B0D1E3-43AF-3748-B31E-FE6C813361ED}" type="slidenum">
              <a:rPr lang="en-US" smtClean="0">
                <a:solidFill>
                  <a:srgbClr val="053772"/>
                </a:solidFill>
                <a:latin typeface="Arial" panose="020B0604020202020204" pitchFamily="34" charset="0"/>
                <a:cs typeface="Arial" panose="020B0604020202020204" pitchFamily="34" charset="0"/>
              </a:rPr>
              <a:pPr fontAlgn="base">
                <a:spcBef>
                  <a:spcPct val="0"/>
                </a:spcBef>
                <a:spcAft>
                  <a:spcPct val="0"/>
                </a:spcAft>
                <a:defRPr/>
              </a:pPr>
              <a:t>‹#›</a:t>
            </a:fld>
            <a:endParaRPr lang="en-US" dirty="0">
              <a:solidFill>
                <a:srgbClr val="053772"/>
              </a:solidFill>
              <a:latin typeface="Arial" panose="020B0604020202020204" pitchFamily="34" charset="0"/>
              <a:cs typeface="Arial" panose="020B0604020202020204" pitchFamily="34" charset="0"/>
            </a:endParaRPr>
          </a:p>
        </p:txBody>
      </p:sp>
      <p:sp>
        <p:nvSpPr>
          <p:cNvPr id="10" name="Footer Placeholder 2"/>
          <p:cNvSpPr>
            <a:spLocks noGrp="1"/>
          </p:cNvSpPr>
          <p:nvPr>
            <p:ph type="ftr" sz="quarter" idx="3"/>
          </p:nvPr>
        </p:nvSpPr>
        <p:spPr>
          <a:xfrm>
            <a:off x="6141771" y="6152952"/>
            <a:ext cx="2619640" cy="326448"/>
          </a:xfrm>
          <a:prstGeom prst="rect">
            <a:avLst/>
          </a:prstGeom>
        </p:spPr>
        <p:txBody>
          <a:bodyPr vert="horz" lIns="0" tIns="0" rIns="0" bIns="0" rtlCol="0" anchor="b" anchorCtr="0"/>
          <a:lstStyle>
            <a:lvl1pPr algn="r">
              <a:defRPr sz="1200">
                <a:solidFill>
                  <a:srgbClr val="007DB8"/>
                </a:solidFill>
                <a:latin typeface="Arial" panose="020B0604020202020204" pitchFamily="34" charset="0"/>
                <a:cs typeface="Arial" panose="020B0604020202020204" pitchFamily="34" charset="0"/>
              </a:defRPr>
            </a:lvl1pPr>
          </a:lstStyle>
          <a:p>
            <a:pPr defTabSz="456392" fontAlgn="base">
              <a:spcBef>
                <a:spcPct val="0"/>
              </a:spcBef>
              <a:spcAft>
                <a:spcPct val="0"/>
              </a:spcAft>
            </a:pPr>
            <a:r>
              <a:rPr lang="en-US" smtClean="0"/>
              <a:t>Draft in progress |</a:t>
            </a:r>
            <a:endParaRPr lang="en-US" dirty="0"/>
          </a:p>
        </p:txBody>
      </p:sp>
    </p:spTree>
    <p:extLst>
      <p:ext uri="{BB962C8B-B14F-4D97-AF65-F5344CB8AC3E}">
        <p14:creationId xmlns:p14="http://schemas.microsoft.com/office/powerpoint/2010/main" val="183538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4">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64031" y="1331581"/>
            <a:ext cx="5836532" cy="1439547"/>
          </a:xfrm>
          <a:prstGeom prst="rect">
            <a:avLst/>
          </a:prstGeom>
        </p:spPr>
        <p:txBody>
          <a:bodyPr lIns="83988" tIns="41994" rIns="83988" bIns="41994"/>
          <a:lstStyle>
            <a:lvl1pPr>
              <a:defRPr>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8" name="Content Placeholder 2"/>
          <p:cNvSpPr>
            <a:spLocks noGrp="1"/>
          </p:cNvSpPr>
          <p:nvPr>
            <p:ph idx="1"/>
          </p:nvPr>
        </p:nvSpPr>
        <p:spPr>
          <a:xfrm>
            <a:off x="363933" y="2870153"/>
            <a:ext cx="5836631" cy="3599989"/>
          </a:xfrm>
          <a:prstGeom prst="rect">
            <a:avLst/>
          </a:prstGeom>
        </p:spPr>
        <p:txBody>
          <a:bodyPr lIns="0" tIns="0" rIns="0" bIns="0"/>
          <a:lstStyle>
            <a:lvl1pPr>
              <a:spcBef>
                <a:spcPts val="600"/>
              </a:spcBef>
              <a:defRPr sz="3000">
                <a:solidFill>
                  <a:srgbClr val="053772"/>
                </a:solidFill>
                <a:latin typeface="Arial" panose="020B0604020202020204" pitchFamily="34" charset="0"/>
                <a:cs typeface="Arial" panose="020B0604020202020204" pitchFamily="34" charset="0"/>
              </a:defRPr>
            </a:lvl1pPr>
            <a:lvl2pPr>
              <a:spcBef>
                <a:spcPts val="600"/>
              </a:spcBef>
              <a:defRPr sz="2500">
                <a:solidFill>
                  <a:srgbClr val="053772"/>
                </a:solidFill>
                <a:latin typeface="Arial" panose="020B0604020202020204" pitchFamily="34" charset="0"/>
                <a:cs typeface="Arial" panose="020B0604020202020204" pitchFamily="34" charset="0"/>
              </a:defRPr>
            </a:lvl2pPr>
            <a:lvl3pPr>
              <a:spcBef>
                <a:spcPts val="600"/>
              </a:spcBef>
              <a:defRPr sz="2500">
                <a:solidFill>
                  <a:srgbClr val="053772"/>
                </a:solidFill>
                <a:latin typeface="Arial" panose="020B0604020202020204" pitchFamily="34" charset="0"/>
                <a:cs typeface="Arial" panose="020B0604020202020204" pitchFamily="34" charset="0"/>
              </a:defRPr>
            </a:lvl3pPr>
            <a:lvl4pPr>
              <a:spcBef>
                <a:spcPts val="600"/>
              </a:spcBef>
              <a:defRPr>
                <a:solidFill>
                  <a:srgbClr val="053772"/>
                </a:solidFill>
                <a:latin typeface="Arial" panose="020B0604020202020204" pitchFamily="34" charset="0"/>
                <a:cs typeface="Arial" panose="020B0604020202020204" pitchFamily="34" charset="0"/>
              </a:defRPr>
            </a:lvl4pPr>
            <a:lvl5pPr>
              <a:spcBef>
                <a:spcPts val="600"/>
              </a:spcBef>
              <a:defRPr>
                <a:solidFill>
                  <a:srgbClr val="053772"/>
                </a:solidFill>
                <a:latin typeface="Arial" panose="020B0604020202020204" pitchFamily="34" charset="0"/>
                <a:cs typeface="Arial" panose="020B0604020202020204" pitchFamily="34" charset="0"/>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9" name="Slide Number Placeholder 5"/>
          <p:cNvSpPr>
            <a:spLocks noGrp="1"/>
          </p:cNvSpPr>
          <p:nvPr userDrawn="1"/>
        </p:nvSpPr>
        <p:spPr>
          <a:xfrm>
            <a:off x="7683738" y="6155501"/>
            <a:ext cx="1338847" cy="323898"/>
          </a:xfrm>
          <a:prstGeom prst="rect">
            <a:avLst/>
          </a:prstGeom>
        </p:spPr>
        <p:txBody>
          <a:bodyPr lIns="0" tIns="0" rIns="0" bIns="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40B0D1E3-43AF-3748-B31E-FE6C813361ED}" type="slidenum">
              <a:rPr lang="en-US" smtClean="0">
                <a:solidFill>
                  <a:srgbClr val="053772"/>
                </a:solidFill>
                <a:latin typeface="Arial" panose="020B0604020202020204" pitchFamily="34" charset="0"/>
                <a:cs typeface="Arial" panose="020B0604020202020204" pitchFamily="34" charset="0"/>
              </a:rPr>
              <a:pPr fontAlgn="base">
                <a:spcBef>
                  <a:spcPct val="0"/>
                </a:spcBef>
                <a:spcAft>
                  <a:spcPct val="0"/>
                </a:spcAft>
                <a:defRPr/>
              </a:pPr>
              <a:t>‹#›</a:t>
            </a:fld>
            <a:endParaRPr lang="en-US" dirty="0">
              <a:solidFill>
                <a:srgbClr val="053772"/>
              </a:solidFill>
              <a:latin typeface="Arial" panose="020B0604020202020204" pitchFamily="34" charset="0"/>
              <a:cs typeface="Arial" panose="020B0604020202020204" pitchFamily="34" charset="0"/>
            </a:endParaRPr>
          </a:p>
        </p:txBody>
      </p:sp>
      <p:sp>
        <p:nvSpPr>
          <p:cNvPr id="10" name="Footer Placeholder 2"/>
          <p:cNvSpPr>
            <a:spLocks noGrp="1"/>
          </p:cNvSpPr>
          <p:nvPr>
            <p:ph type="ftr" sz="quarter" idx="3"/>
          </p:nvPr>
        </p:nvSpPr>
        <p:spPr>
          <a:xfrm>
            <a:off x="6141771" y="6152952"/>
            <a:ext cx="2619640" cy="326448"/>
          </a:xfrm>
          <a:prstGeom prst="rect">
            <a:avLst/>
          </a:prstGeom>
        </p:spPr>
        <p:txBody>
          <a:bodyPr vert="horz" lIns="0" tIns="0" rIns="0" bIns="0" rtlCol="0" anchor="b" anchorCtr="0"/>
          <a:lstStyle>
            <a:lvl1pPr algn="r">
              <a:defRPr sz="1200">
                <a:solidFill>
                  <a:srgbClr val="007DB8"/>
                </a:solidFill>
                <a:latin typeface="Arial" panose="020B0604020202020204" pitchFamily="34" charset="0"/>
                <a:cs typeface="Arial" panose="020B0604020202020204" pitchFamily="34" charset="0"/>
              </a:defRPr>
            </a:lvl1pPr>
          </a:lstStyle>
          <a:p>
            <a:pPr defTabSz="456392" fontAlgn="base">
              <a:spcBef>
                <a:spcPct val="0"/>
              </a:spcBef>
              <a:spcAft>
                <a:spcPct val="0"/>
              </a:spcAft>
            </a:pPr>
            <a:r>
              <a:rPr lang="en-US" smtClean="0"/>
              <a:t>Draft in progress |</a:t>
            </a:r>
            <a:endParaRPr lang="en-US" dirty="0"/>
          </a:p>
        </p:txBody>
      </p:sp>
    </p:spTree>
    <p:extLst>
      <p:ext uri="{BB962C8B-B14F-4D97-AF65-F5344CB8AC3E}">
        <p14:creationId xmlns:p14="http://schemas.microsoft.com/office/powerpoint/2010/main" val="4212195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5">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userDrawn="1"/>
        </p:nvSpPr>
        <p:spPr>
          <a:xfrm>
            <a:off x="7683738" y="6155501"/>
            <a:ext cx="1338847" cy="323898"/>
          </a:xfrm>
          <a:prstGeom prst="rect">
            <a:avLst/>
          </a:prstGeom>
        </p:spPr>
        <p:txBody>
          <a:bodyPr lIns="0" tIns="0" rIns="0" bIns="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40B0D1E3-43AF-3748-B31E-FE6C813361ED}" type="slidenum">
              <a:rPr lang="en-US" smtClean="0">
                <a:solidFill>
                  <a:srgbClr val="053772"/>
                </a:solidFill>
                <a:latin typeface="Arial" panose="020B0604020202020204" pitchFamily="34" charset="0"/>
                <a:cs typeface="Arial" panose="020B0604020202020204" pitchFamily="34" charset="0"/>
              </a:rPr>
              <a:pPr fontAlgn="base">
                <a:spcBef>
                  <a:spcPct val="0"/>
                </a:spcBef>
                <a:spcAft>
                  <a:spcPct val="0"/>
                </a:spcAft>
                <a:defRPr/>
              </a:pPr>
              <a:t>‹#›</a:t>
            </a:fld>
            <a:endParaRPr lang="en-US" dirty="0">
              <a:solidFill>
                <a:srgbClr val="053772"/>
              </a:solidFill>
              <a:latin typeface="Arial" panose="020B0604020202020204" pitchFamily="34" charset="0"/>
              <a:cs typeface="Arial" panose="020B0604020202020204" pitchFamily="34" charset="0"/>
            </a:endParaRPr>
          </a:p>
        </p:txBody>
      </p:sp>
      <p:sp>
        <p:nvSpPr>
          <p:cNvPr id="6" name="Footer Placeholder 2"/>
          <p:cNvSpPr>
            <a:spLocks noGrp="1"/>
          </p:cNvSpPr>
          <p:nvPr>
            <p:ph type="ftr" sz="quarter" idx="3"/>
          </p:nvPr>
        </p:nvSpPr>
        <p:spPr>
          <a:xfrm>
            <a:off x="6141771" y="6152952"/>
            <a:ext cx="2619640" cy="326448"/>
          </a:xfrm>
          <a:prstGeom prst="rect">
            <a:avLst/>
          </a:prstGeom>
        </p:spPr>
        <p:txBody>
          <a:bodyPr vert="horz" lIns="0" tIns="0" rIns="0" bIns="0" rtlCol="0" anchor="b" anchorCtr="0"/>
          <a:lstStyle>
            <a:lvl1pPr algn="r">
              <a:defRPr sz="1200">
                <a:solidFill>
                  <a:srgbClr val="007DB8"/>
                </a:solidFill>
                <a:latin typeface="Arial" panose="020B0604020202020204" pitchFamily="34" charset="0"/>
                <a:cs typeface="Arial" panose="020B0604020202020204" pitchFamily="34" charset="0"/>
              </a:defRPr>
            </a:lvl1pPr>
          </a:lstStyle>
          <a:p>
            <a:pPr defTabSz="456392" fontAlgn="base">
              <a:spcBef>
                <a:spcPct val="0"/>
              </a:spcBef>
              <a:spcAft>
                <a:spcPct val="0"/>
              </a:spcAft>
            </a:pPr>
            <a:r>
              <a:rPr lang="en-US" smtClean="0"/>
              <a:t>Draft in progress |</a:t>
            </a:r>
            <a:endParaRPr lang="en-US" dirty="0"/>
          </a:p>
        </p:txBody>
      </p:sp>
      <p:sp>
        <p:nvSpPr>
          <p:cNvPr id="7" name="Title 1"/>
          <p:cNvSpPr>
            <a:spLocks noGrp="1"/>
          </p:cNvSpPr>
          <p:nvPr>
            <p:ph type="title"/>
          </p:nvPr>
        </p:nvSpPr>
        <p:spPr>
          <a:xfrm>
            <a:off x="364031" y="1331581"/>
            <a:ext cx="5836532" cy="1439547"/>
          </a:xfrm>
          <a:prstGeom prst="rect">
            <a:avLst/>
          </a:prstGeom>
        </p:spPr>
        <p:txBody>
          <a:bodyPr lIns="83988" tIns="41994" rIns="83988" bIns="41994"/>
          <a:lstStyle>
            <a:lvl1pPr>
              <a:defRPr>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8" name="Content Placeholder 2"/>
          <p:cNvSpPr>
            <a:spLocks noGrp="1"/>
          </p:cNvSpPr>
          <p:nvPr>
            <p:ph idx="1"/>
          </p:nvPr>
        </p:nvSpPr>
        <p:spPr>
          <a:xfrm>
            <a:off x="363933" y="2870153"/>
            <a:ext cx="5836631" cy="3599989"/>
          </a:xfrm>
          <a:prstGeom prst="rect">
            <a:avLst/>
          </a:prstGeom>
        </p:spPr>
        <p:txBody>
          <a:bodyPr lIns="0" tIns="0" rIns="0" bIns="0"/>
          <a:lstStyle>
            <a:lvl1pPr>
              <a:spcBef>
                <a:spcPts val="600"/>
              </a:spcBef>
              <a:defRPr sz="3000">
                <a:solidFill>
                  <a:srgbClr val="053772"/>
                </a:solidFill>
                <a:latin typeface="Arial" panose="020B0604020202020204" pitchFamily="34" charset="0"/>
                <a:cs typeface="Arial" panose="020B0604020202020204" pitchFamily="34" charset="0"/>
              </a:defRPr>
            </a:lvl1pPr>
            <a:lvl2pPr>
              <a:spcBef>
                <a:spcPts val="600"/>
              </a:spcBef>
              <a:defRPr sz="2500">
                <a:solidFill>
                  <a:srgbClr val="053772"/>
                </a:solidFill>
                <a:latin typeface="Arial" panose="020B0604020202020204" pitchFamily="34" charset="0"/>
                <a:cs typeface="Arial" panose="020B0604020202020204" pitchFamily="34" charset="0"/>
              </a:defRPr>
            </a:lvl2pPr>
            <a:lvl3pPr>
              <a:spcBef>
                <a:spcPts val="600"/>
              </a:spcBef>
              <a:defRPr sz="2500">
                <a:solidFill>
                  <a:srgbClr val="053772"/>
                </a:solidFill>
                <a:latin typeface="Arial" panose="020B0604020202020204" pitchFamily="34" charset="0"/>
                <a:cs typeface="Arial" panose="020B0604020202020204" pitchFamily="34" charset="0"/>
              </a:defRPr>
            </a:lvl3pPr>
            <a:lvl4pPr>
              <a:spcBef>
                <a:spcPts val="600"/>
              </a:spcBef>
              <a:defRPr>
                <a:solidFill>
                  <a:srgbClr val="053772"/>
                </a:solidFill>
                <a:latin typeface="Arial" panose="020B0604020202020204" pitchFamily="34" charset="0"/>
                <a:cs typeface="Arial" panose="020B0604020202020204" pitchFamily="34" charset="0"/>
              </a:defRPr>
            </a:lvl4pPr>
            <a:lvl5pPr>
              <a:spcBef>
                <a:spcPts val="600"/>
              </a:spcBef>
              <a:defRPr>
                <a:solidFill>
                  <a:srgbClr val="053772"/>
                </a:solidFill>
                <a:latin typeface="Arial" panose="020B0604020202020204" pitchFamily="34" charset="0"/>
                <a:cs typeface="Arial" panose="020B0604020202020204" pitchFamily="34" charset="0"/>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1775276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7699763" y="5570487"/>
            <a:ext cx="1445827" cy="1061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392" fontAlgn="base">
              <a:spcBef>
                <a:spcPct val="0"/>
              </a:spcBef>
              <a:spcAft>
                <a:spcPct val="0"/>
              </a:spcAft>
            </a:pPr>
            <a:endParaRPr lang="en-GB">
              <a:solidFill>
                <a:prstClr val="whit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3934" y="1268823"/>
            <a:ext cx="8425462" cy="3599989"/>
          </a:xfrm>
          <a:prstGeom prst="rect">
            <a:avLst/>
          </a:prstGeom>
        </p:spPr>
        <p:txBody>
          <a:bodyPr lIns="0" tIns="0" rIns="0" bIns="0"/>
          <a:lstStyle>
            <a:lvl1pPr>
              <a:spcBef>
                <a:spcPts val="600"/>
              </a:spcBef>
              <a:defRPr sz="1200">
                <a:solidFill>
                  <a:srgbClr val="053772"/>
                </a:solidFill>
                <a:latin typeface="Arial" panose="020B0604020202020204" pitchFamily="34" charset="0"/>
                <a:cs typeface="Arial" panose="020B0604020202020204" pitchFamily="34" charset="0"/>
              </a:defRPr>
            </a:lvl1pPr>
            <a:lvl2pPr marL="629299" indent="-171450">
              <a:spcBef>
                <a:spcPts val="600"/>
              </a:spcBef>
              <a:buFont typeface="Arial" panose="020B0604020202020204" pitchFamily="34" charset="0"/>
              <a:buChar char="•"/>
              <a:defRPr sz="1200">
                <a:solidFill>
                  <a:srgbClr val="053772"/>
                </a:solidFill>
                <a:latin typeface="Arial" panose="020B0604020202020204" pitchFamily="34" charset="0"/>
                <a:cs typeface="Arial" panose="020B0604020202020204" pitchFamily="34" charset="0"/>
              </a:defRPr>
            </a:lvl2pPr>
            <a:lvl3pPr marL="1085690" indent="-171450">
              <a:spcBef>
                <a:spcPts val="600"/>
              </a:spcBef>
              <a:buFont typeface="Arial" panose="020B0604020202020204" pitchFamily="34" charset="0"/>
              <a:buChar char="•"/>
              <a:defRPr sz="1200">
                <a:solidFill>
                  <a:srgbClr val="053772"/>
                </a:solidFill>
                <a:latin typeface="Arial" panose="020B0604020202020204" pitchFamily="34" charset="0"/>
                <a:cs typeface="Arial" panose="020B0604020202020204" pitchFamily="34" charset="0"/>
              </a:defRPr>
            </a:lvl3pPr>
            <a:lvl4pPr marL="1543540" indent="-171450">
              <a:spcBef>
                <a:spcPts val="600"/>
              </a:spcBef>
              <a:buFont typeface="Arial" panose="020B0604020202020204" pitchFamily="34" charset="0"/>
              <a:buChar char="•"/>
              <a:defRPr sz="1200">
                <a:solidFill>
                  <a:srgbClr val="053772"/>
                </a:solidFill>
                <a:latin typeface="Arial" panose="020B0604020202020204" pitchFamily="34" charset="0"/>
                <a:cs typeface="Arial" panose="020B0604020202020204" pitchFamily="34" charset="0"/>
              </a:defRPr>
            </a:lvl4pPr>
            <a:lvl5pPr marL="1999930" indent="-171450">
              <a:spcBef>
                <a:spcPts val="600"/>
              </a:spcBef>
              <a:buFont typeface="Arial" panose="020B0604020202020204" pitchFamily="34" charset="0"/>
              <a:buChar char="•"/>
              <a:defRPr sz="1200">
                <a:solidFill>
                  <a:srgbClr val="053772"/>
                </a:solidFill>
                <a:latin typeface="Arial" panose="020B0604020202020204" pitchFamily="34" charset="0"/>
                <a:cs typeface="Arial" panose="020B060402020202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5"/>
          <p:cNvSpPr>
            <a:spLocks noGrp="1"/>
          </p:cNvSpPr>
          <p:nvPr userDrawn="1"/>
        </p:nvSpPr>
        <p:spPr>
          <a:xfrm>
            <a:off x="7693441" y="6407411"/>
            <a:ext cx="1338847" cy="323898"/>
          </a:xfrm>
          <a:prstGeom prst="rect">
            <a:avLst/>
          </a:prstGeom>
        </p:spPr>
        <p:txBody>
          <a:bodyPr lIns="0" tIns="0" rIns="0" bIns="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40B0D1E3-43AF-3748-B31E-FE6C813361ED}" type="slidenum">
              <a:rPr lang="en-US" smtClean="0">
                <a:solidFill>
                  <a:srgbClr val="053772"/>
                </a:solidFill>
                <a:latin typeface="Arial" panose="020B0604020202020204" pitchFamily="34" charset="0"/>
                <a:cs typeface="Arial" panose="020B0604020202020204" pitchFamily="34" charset="0"/>
              </a:rPr>
              <a:pPr fontAlgn="base">
                <a:spcBef>
                  <a:spcPct val="0"/>
                </a:spcBef>
                <a:spcAft>
                  <a:spcPct val="0"/>
                </a:spcAft>
                <a:defRPr/>
              </a:pPr>
              <a:t>‹#›</a:t>
            </a:fld>
            <a:endParaRPr lang="en-US" dirty="0">
              <a:solidFill>
                <a:srgbClr val="053772"/>
              </a:solidFill>
              <a:latin typeface="Arial" panose="020B0604020202020204" pitchFamily="34" charset="0"/>
              <a:cs typeface="Arial" panose="020B0604020202020204" pitchFamily="34" charset="0"/>
            </a:endParaRPr>
          </a:p>
        </p:txBody>
      </p:sp>
      <p:sp>
        <p:nvSpPr>
          <p:cNvPr id="6" name="Footer Placeholder 2"/>
          <p:cNvSpPr>
            <a:spLocks noGrp="1"/>
          </p:cNvSpPr>
          <p:nvPr>
            <p:ph type="ftr" sz="quarter" idx="3"/>
          </p:nvPr>
        </p:nvSpPr>
        <p:spPr>
          <a:xfrm>
            <a:off x="6151474" y="6404861"/>
            <a:ext cx="2619640" cy="326448"/>
          </a:xfrm>
          <a:prstGeom prst="rect">
            <a:avLst/>
          </a:prstGeom>
        </p:spPr>
        <p:txBody>
          <a:bodyPr vert="horz" lIns="0" tIns="0" rIns="0" bIns="0" rtlCol="0" anchor="b" anchorCtr="0"/>
          <a:lstStyle>
            <a:lvl1pPr algn="r">
              <a:defRPr sz="1200">
                <a:solidFill>
                  <a:srgbClr val="007DB8"/>
                </a:solidFill>
                <a:latin typeface="Arial" panose="020B0604020202020204" pitchFamily="34" charset="0"/>
                <a:cs typeface="Arial" panose="020B0604020202020204" pitchFamily="34" charset="0"/>
              </a:defRPr>
            </a:lvl1pPr>
          </a:lstStyle>
          <a:p>
            <a:pPr defTabSz="456392" fontAlgn="base">
              <a:spcBef>
                <a:spcPct val="0"/>
              </a:spcBef>
              <a:spcAft>
                <a:spcPct val="0"/>
              </a:spcAft>
            </a:pPr>
            <a:r>
              <a:rPr lang="en-US" smtClean="0"/>
              <a:t>Draft in progress |</a:t>
            </a:r>
            <a:endParaRPr lang="en-US" dirty="0"/>
          </a:p>
        </p:txBody>
      </p:sp>
      <p:sp>
        <p:nvSpPr>
          <p:cNvPr id="9" name="Title 1"/>
          <p:cNvSpPr>
            <a:spLocks noGrp="1"/>
          </p:cNvSpPr>
          <p:nvPr>
            <p:ph type="title" hasCustomPrompt="1"/>
          </p:nvPr>
        </p:nvSpPr>
        <p:spPr>
          <a:xfrm>
            <a:off x="364032" y="685676"/>
            <a:ext cx="8505006" cy="470460"/>
          </a:xfrm>
          <a:prstGeom prst="rect">
            <a:avLst/>
          </a:prstGeom>
        </p:spPr>
        <p:txBody>
          <a:bodyPr lIns="83988" tIns="41994" rIns="83988" bIns="41994" anchor="b"/>
          <a:lstStyle>
            <a:lvl1pPr>
              <a:defRPr sz="2400">
                <a:latin typeface="Arial" panose="020B0604020202020204" pitchFamily="34" charset="0"/>
                <a:cs typeface="Arial" panose="020B0604020202020204" pitchFamily="34" charset="0"/>
              </a:defRPr>
            </a:lvl1pPr>
          </a:lstStyle>
          <a:p>
            <a:r>
              <a:rPr lang="en-GB" dirty="0" smtClean="0"/>
              <a:t>Click to edit title</a:t>
            </a:r>
            <a:endParaRPr lang="en-US" dirty="0"/>
          </a:p>
        </p:txBody>
      </p:sp>
    </p:spTree>
    <p:extLst>
      <p:ext uri="{BB962C8B-B14F-4D97-AF65-F5344CB8AC3E}">
        <p14:creationId xmlns:p14="http://schemas.microsoft.com/office/powerpoint/2010/main" val="4016285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ontent 1">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940" y="1519068"/>
            <a:ext cx="4052603" cy="4375561"/>
          </a:xfrm>
          <a:prstGeom prst="rect">
            <a:avLst/>
          </a:prstGeom>
        </p:spPr>
        <p:txBody>
          <a:bodyPr lIns="0" tIns="0" rIns="0" bIns="0"/>
          <a:lstStyle>
            <a:lvl1pPr marL="0" indent="0">
              <a:spcBef>
                <a:spcPts val="0"/>
              </a:spcBef>
              <a:spcAft>
                <a:spcPts val="554"/>
              </a:spcAft>
              <a:buFontTx/>
              <a:buNone/>
              <a:defRPr sz="923" b="1">
                <a:solidFill>
                  <a:schemeClr val="tx1"/>
                </a:solidFill>
                <a:latin typeface="Arial" panose="020B0604020202020204" pitchFamily="34" charset="0"/>
                <a:cs typeface="Arial" panose="020B0604020202020204" pitchFamily="34" charset="0"/>
              </a:defRPr>
            </a:lvl1pPr>
            <a:lvl2pPr marL="244726" indent="-244726">
              <a:spcBef>
                <a:spcPts val="0"/>
              </a:spcBef>
              <a:spcAft>
                <a:spcPts val="554"/>
              </a:spcAft>
              <a:buFont typeface="Arial" panose="020B0604020202020204" pitchFamily="34" charset="0"/>
              <a:buChar char="•"/>
              <a:defRPr sz="923">
                <a:solidFill>
                  <a:schemeClr val="tx1"/>
                </a:solidFill>
                <a:latin typeface="Arial" panose="020B0604020202020204" pitchFamily="34" charset="0"/>
                <a:cs typeface="Arial" panose="020B0604020202020204" pitchFamily="34" charset="0"/>
              </a:defRPr>
            </a:lvl2pPr>
            <a:lvl3pPr marL="499709" indent="-254983">
              <a:spcBef>
                <a:spcPts val="0"/>
              </a:spcBef>
              <a:spcAft>
                <a:spcPts val="554"/>
              </a:spcAft>
              <a:buFont typeface="Microsoft Sans Serif" panose="020B0604020202020204" pitchFamily="34" charset="0"/>
              <a:buChar char="—"/>
              <a:defRPr sz="923">
                <a:solidFill>
                  <a:schemeClr val="tx1"/>
                </a:solidFill>
                <a:latin typeface="Arial" panose="020B0604020202020204" pitchFamily="34" charset="0"/>
                <a:cs typeface="Arial" panose="020B0604020202020204" pitchFamily="34" charset="0"/>
              </a:defRPr>
            </a:lvl3pPr>
            <a:lvl4pPr marL="742969" indent="-244726">
              <a:spcBef>
                <a:spcPts val="0"/>
              </a:spcBef>
              <a:spcAft>
                <a:spcPts val="554"/>
              </a:spcAft>
              <a:buFont typeface="Courier New" panose="02070309020205020404" pitchFamily="49" charset="0"/>
              <a:buChar char="o"/>
              <a:defRPr sz="923">
                <a:solidFill>
                  <a:schemeClr val="tx1"/>
                </a:solidFill>
                <a:latin typeface="Arial" panose="020B0604020202020204" pitchFamily="34" charset="0"/>
                <a:cs typeface="Arial" panose="020B0604020202020204" pitchFamily="34" charset="0"/>
              </a:defRPr>
            </a:lvl4pPr>
            <a:lvl5pPr>
              <a:spcBef>
                <a:spcPts val="0"/>
              </a:spcBef>
              <a:spcAft>
                <a:spcPts val="554"/>
              </a:spcAft>
              <a:defRPr sz="923">
                <a:solidFill>
                  <a:schemeClr val="tx1"/>
                </a:solidFill>
                <a:latin typeface="Arial" panose="020B0604020202020204" pitchFamily="34" charset="0"/>
                <a:cs typeface="Arial" panose="020B060402020202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Content Placeholder 6"/>
          <p:cNvSpPr>
            <a:spLocks noGrp="1"/>
          </p:cNvSpPr>
          <p:nvPr>
            <p:ph sz="quarter" idx="10"/>
          </p:nvPr>
        </p:nvSpPr>
        <p:spPr>
          <a:xfrm>
            <a:off x="4772123" y="1519069"/>
            <a:ext cx="4122843" cy="4375561"/>
          </a:xfrm>
          <a:prstGeom prst="rect">
            <a:avLst/>
          </a:prstGeom>
        </p:spPr>
        <p:txBody>
          <a:bodyPr lIns="0" tIns="0" rIns="0" bIns="0"/>
          <a:lstStyle>
            <a:lvl1pPr marL="0" indent="0">
              <a:spcBef>
                <a:spcPts val="0"/>
              </a:spcBef>
              <a:spcAft>
                <a:spcPts val="554"/>
              </a:spcAft>
              <a:buFontTx/>
              <a:buNone/>
              <a:defRPr sz="923" b="1">
                <a:solidFill>
                  <a:schemeClr val="tx1"/>
                </a:solidFill>
                <a:latin typeface="Arial" panose="020B0604020202020204" pitchFamily="34" charset="0"/>
                <a:cs typeface="Arial" panose="020B0604020202020204" pitchFamily="34" charset="0"/>
              </a:defRPr>
            </a:lvl1pPr>
            <a:lvl2pPr marL="244726" indent="-244726">
              <a:spcBef>
                <a:spcPts val="0"/>
              </a:spcBef>
              <a:spcAft>
                <a:spcPts val="554"/>
              </a:spcAft>
              <a:buFont typeface="Arial" panose="020B0604020202020204" pitchFamily="34" charset="0"/>
              <a:buChar char="•"/>
              <a:defRPr sz="923">
                <a:solidFill>
                  <a:schemeClr val="tx1"/>
                </a:solidFill>
                <a:latin typeface="Arial" panose="020B0604020202020204" pitchFamily="34" charset="0"/>
                <a:cs typeface="Arial" panose="020B0604020202020204" pitchFamily="34" charset="0"/>
              </a:defRPr>
            </a:lvl2pPr>
            <a:lvl3pPr marL="499709" indent="-254983">
              <a:spcBef>
                <a:spcPts val="0"/>
              </a:spcBef>
              <a:spcAft>
                <a:spcPts val="554"/>
              </a:spcAft>
              <a:buFont typeface="Microsoft Sans Serif" panose="020B0604020202020204" pitchFamily="34" charset="0"/>
              <a:buChar char="—"/>
              <a:defRPr sz="923">
                <a:solidFill>
                  <a:schemeClr val="tx1"/>
                </a:solidFill>
                <a:latin typeface="Arial" panose="020B0604020202020204" pitchFamily="34" charset="0"/>
                <a:cs typeface="Arial" panose="020B0604020202020204" pitchFamily="34" charset="0"/>
              </a:defRPr>
            </a:lvl3pPr>
            <a:lvl4pPr marL="742969" indent="-244726">
              <a:spcBef>
                <a:spcPts val="0"/>
              </a:spcBef>
              <a:spcAft>
                <a:spcPts val="554"/>
              </a:spcAft>
              <a:buFont typeface="Courier New" panose="02070309020205020404" pitchFamily="49" charset="0"/>
              <a:buChar char="o"/>
              <a:defRPr sz="923">
                <a:solidFill>
                  <a:schemeClr val="tx1"/>
                </a:solidFill>
                <a:latin typeface="Arial" panose="020B0604020202020204" pitchFamily="34" charset="0"/>
                <a:cs typeface="Arial" panose="020B0604020202020204" pitchFamily="34" charset="0"/>
              </a:defRPr>
            </a:lvl4pPr>
            <a:lvl5pPr>
              <a:spcBef>
                <a:spcPts val="0"/>
              </a:spcBef>
              <a:spcAft>
                <a:spcPts val="554"/>
              </a:spcAft>
              <a:defRPr sz="923">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1"/>
          </p:nvPr>
        </p:nvSpPr>
        <p:spPr>
          <a:xfrm>
            <a:off x="4772122" y="901453"/>
            <a:ext cx="4052492" cy="466725"/>
          </a:xfrm>
          <a:prstGeom prst="rect">
            <a:avLst/>
          </a:prstGeom>
        </p:spPr>
        <p:txBody>
          <a:bodyPr lIns="0" anchor="ctr" anchorCtr="0"/>
          <a:lstStyle>
            <a:lvl1pPr marL="0" indent="0">
              <a:buFontTx/>
              <a:buNone/>
              <a:defRPr sz="1108" b="1">
                <a:latin typeface="Arial" panose="020B0604020202020204" pitchFamily="34" charset="0"/>
                <a:cs typeface="Arial" panose="020B0604020202020204" pitchFamily="34" charset="0"/>
              </a:defRPr>
            </a:lvl1pPr>
            <a:lvl2pPr>
              <a:defRPr sz="1292">
                <a:latin typeface="Arial" panose="020B0604020202020204" pitchFamily="34" charset="0"/>
                <a:cs typeface="Arial" panose="020B0604020202020204" pitchFamily="34" charset="0"/>
              </a:defRPr>
            </a:lvl2pPr>
            <a:lvl3pPr>
              <a:defRPr sz="1292">
                <a:latin typeface="Arial" panose="020B0604020202020204" pitchFamily="34" charset="0"/>
                <a:cs typeface="Arial" panose="020B0604020202020204" pitchFamily="34" charset="0"/>
              </a:defRPr>
            </a:lvl3pPr>
            <a:lvl4pPr>
              <a:defRPr sz="1292">
                <a:latin typeface="Arial" panose="020B0604020202020204" pitchFamily="34" charset="0"/>
                <a:cs typeface="Arial" panose="020B0604020202020204" pitchFamily="34" charset="0"/>
              </a:defRPr>
            </a:lvl4pPr>
            <a:lvl5pPr>
              <a:defRPr sz="1292">
                <a:latin typeface="Arial" panose="020B0604020202020204" pitchFamily="34" charset="0"/>
                <a:cs typeface="Arial" panose="020B0604020202020204" pitchFamily="34" charset="0"/>
              </a:defRPr>
            </a:lvl5pPr>
          </a:lstStyle>
          <a:p>
            <a:pPr lvl="0"/>
            <a:r>
              <a:rPr lang="en-US" dirty="0" smtClean="0"/>
              <a:t>Click to edit Master text styles</a:t>
            </a:r>
          </a:p>
        </p:txBody>
      </p:sp>
      <p:sp>
        <p:nvSpPr>
          <p:cNvPr id="12" name="Text Placeholder 11"/>
          <p:cNvSpPr>
            <a:spLocks noGrp="1"/>
          </p:cNvSpPr>
          <p:nvPr>
            <p:ph type="body" sz="quarter" idx="12"/>
          </p:nvPr>
        </p:nvSpPr>
        <p:spPr>
          <a:xfrm>
            <a:off x="363480" y="901453"/>
            <a:ext cx="4053063" cy="466225"/>
          </a:xfrm>
          <a:prstGeom prst="rect">
            <a:avLst/>
          </a:prstGeom>
        </p:spPr>
        <p:txBody>
          <a:bodyPr lIns="0" anchor="ctr" anchorCtr="0"/>
          <a:lstStyle>
            <a:lvl1pPr marL="0" indent="0">
              <a:buFontTx/>
              <a:buNone/>
              <a:defRPr sz="1108" b="1">
                <a:latin typeface="Arial" panose="020B0604020202020204" pitchFamily="34" charset="0"/>
                <a:cs typeface="Arial" panose="020B0604020202020204" pitchFamily="34" charset="0"/>
              </a:defRPr>
            </a:lvl1pPr>
            <a:lvl2pPr marL="422640" indent="0">
              <a:buFontTx/>
              <a:buNone/>
              <a:defRPr sz="1108" b="1">
                <a:latin typeface="Arial" panose="020B0604020202020204" pitchFamily="34" charset="0"/>
                <a:cs typeface="Arial" panose="020B0604020202020204" pitchFamily="34" charset="0"/>
              </a:defRPr>
            </a:lvl2pPr>
            <a:lvl3pPr marL="843935" indent="0">
              <a:buFontTx/>
              <a:buNone/>
              <a:defRPr sz="1108" b="1">
                <a:latin typeface="Arial" panose="020B0604020202020204" pitchFamily="34" charset="0"/>
                <a:cs typeface="Arial" panose="020B0604020202020204" pitchFamily="34" charset="0"/>
              </a:defRPr>
            </a:lvl3pPr>
            <a:lvl4pPr marL="1266576" indent="0">
              <a:buFontTx/>
              <a:buNone/>
              <a:defRPr sz="1108" b="1">
                <a:latin typeface="Arial" panose="020B0604020202020204" pitchFamily="34" charset="0"/>
                <a:cs typeface="Arial" panose="020B0604020202020204" pitchFamily="34" charset="0"/>
              </a:defRPr>
            </a:lvl4pPr>
            <a:lvl5pPr marL="1687870" indent="0">
              <a:buFontTx/>
              <a:buNone/>
              <a:defRPr sz="1108" b="1">
                <a:latin typeface="Arial" panose="020B0604020202020204" pitchFamily="34" charset="0"/>
                <a:cs typeface="Arial" panose="020B0604020202020204" pitchFamily="34" charset="0"/>
              </a:defRPr>
            </a:lvl5pPr>
          </a:lstStyle>
          <a:p>
            <a:pPr lvl="0"/>
            <a:r>
              <a:rPr lang="en-US" dirty="0" smtClean="0"/>
              <a:t>Click to edit Master text styles</a:t>
            </a:r>
          </a:p>
        </p:txBody>
      </p:sp>
      <p:sp>
        <p:nvSpPr>
          <p:cNvPr id="13" name="TextBox 12"/>
          <p:cNvSpPr txBox="1"/>
          <p:nvPr userDrawn="1"/>
        </p:nvSpPr>
        <p:spPr>
          <a:xfrm>
            <a:off x="364032" y="6269647"/>
            <a:ext cx="2452646" cy="383567"/>
          </a:xfrm>
          <a:prstGeom prst="rect">
            <a:avLst/>
          </a:prstGeom>
          <a:noFill/>
        </p:spPr>
        <p:txBody>
          <a:bodyPr wrap="square" lIns="0" tIns="0" rIns="0" bIns="0" rtlCol="0">
            <a:spAutoFit/>
          </a:bodyPr>
          <a:lstStyle/>
          <a:p>
            <a:pPr defTabSz="421295" fontAlgn="base">
              <a:lnSpc>
                <a:spcPct val="90000"/>
              </a:lnSpc>
              <a:spcBef>
                <a:spcPct val="0"/>
              </a:spcBef>
              <a:spcAft>
                <a:spcPct val="0"/>
              </a:spcAft>
            </a:pPr>
            <a:r>
              <a:rPr lang="en-GB" sz="923" dirty="0">
                <a:solidFill>
                  <a:srgbClr val="007DB8"/>
                </a:solidFill>
              </a:rPr>
              <a:t>A partnership of Bexley, Bromley, Greenwich, Lambeth, Lewisham and Southwark Clinical Commissioning Groups and NHS England</a:t>
            </a:r>
          </a:p>
        </p:txBody>
      </p:sp>
      <p:sp>
        <p:nvSpPr>
          <p:cNvPr id="9" name="Slide Number Placeholder 5"/>
          <p:cNvSpPr>
            <a:spLocks noGrp="1"/>
          </p:cNvSpPr>
          <p:nvPr userDrawn="1"/>
        </p:nvSpPr>
        <p:spPr>
          <a:xfrm>
            <a:off x="7448117" y="6407411"/>
            <a:ext cx="1338847" cy="323898"/>
          </a:xfrm>
          <a:prstGeom prst="rect">
            <a:avLst/>
          </a:prstGeom>
        </p:spPr>
        <p:txBody>
          <a:bodyPr lIns="0" tIns="0" rIns="0" bIns="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40B0D1E3-43AF-3748-B31E-FE6C813361ED}" type="slidenum">
              <a:rPr lang="en-US" sz="1108" smtClean="0">
                <a:solidFill>
                  <a:srgbClr val="053772"/>
                </a:solidFill>
                <a:latin typeface="Arial" panose="020B0604020202020204" pitchFamily="34" charset="0"/>
                <a:cs typeface="Arial" panose="020B0604020202020204" pitchFamily="34" charset="0"/>
              </a:rPr>
              <a:pPr fontAlgn="base">
                <a:spcBef>
                  <a:spcPct val="0"/>
                </a:spcBef>
                <a:spcAft>
                  <a:spcPct val="0"/>
                </a:spcAft>
                <a:defRPr/>
              </a:pPr>
              <a:t>‹#›</a:t>
            </a:fld>
            <a:endParaRPr lang="en-US" sz="1108" dirty="0">
              <a:solidFill>
                <a:srgbClr val="053772"/>
              </a:solidFill>
              <a:latin typeface="Arial" panose="020B0604020202020204" pitchFamily="34" charset="0"/>
              <a:cs typeface="Arial" panose="020B0604020202020204" pitchFamily="34" charset="0"/>
            </a:endParaRPr>
          </a:p>
        </p:txBody>
      </p:sp>
      <p:sp>
        <p:nvSpPr>
          <p:cNvPr id="10" name="Footer Placeholder 2"/>
          <p:cNvSpPr>
            <a:spLocks noGrp="1"/>
          </p:cNvSpPr>
          <p:nvPr>
            <p:ph type="ftr" sz="quarter" idx="3"/>
          </p:nvPr>
        </p:nvSpPr>
        <p:spPr>
          <a:xfrm>
            <a:off x="5906150" y="6404861"/>
            <a:ext cx="2619641" cy="326448"/>
          </a:xfrm>
          <a:prstGeom prst="rect">
            <a:avLst/>
          </a:prstGeom>
        </p:spPr>
        <p:txBody>
          <a:bodyPr vert="horz" lIns="0" tIns="0" rIns="0" bIns="0" rtlCol="0" anchor="b" anchorCtr="0"/>
          <a:lstStyle>
            <a:lvl1pPr algn="r">
              <a:defRPr sz="1108">
                <a:solidFill>
                  <a:srgbClr val="007DB8"/>
                </a:solidFill>
                <a:latin typeface="Arial" panose="020B0604020202020204" pitchFamily="34" charset="0"/>
                <a:cs typeface="Arial" panose="020B0604020202020204" pitchFamily="34" charset="0"/>
              </a:defRPr>
            </a:lvl1pPr>
          </a:lstStyle>
          <a:p>
            <a:pPr defTabSz="421295" fontAlgn="base">
              <a:spcBef>
                <a:spcPct val="0"/>
              </a:spcBef>
              <a:spcAft>
                <a:spcPct val="0"/>
              </a:spcAft>
            </a:pPr>
            <a:r>
              <a:rPr lang="en-US" smtClean="0"/>
              <a:t>Draft in progress |</a:t>
            </a:r>
            <a:endParaRPr lang="en-US" dirty="0"/>
          </a:p>
        </p:txBody>
      </p:sp>
    </p:spTree>
    <p:extLst>
      <p:ext uri="{BB962C8B-B14F-4D97-AF65-F5344CB8AC3E}">
        <p14:creationId xmlns:p14="http://schemas.microsoft.com/office/powerpoint/2010/main" val="4403910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123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Lst>
  <p:hf sldNum="0" hdr="0" dt="0"/>
  <p:txStyles>
    <p:titleStyle>
      <a:lvl1pPr algn="l" defTabSz="456392" rtl="0" eaLnBrk="1" fontAlgn="base" hangingPunct="1">
        <a:lnSpc>
          <a:spcPts val="5603"/>
        </a:lnSpc>
        <a:spcBef>
          <a:spcPct val="0"/>
        </a:spcBef>
        <a:spcAft>
          <a:spcPct val="0"/>
        </a:spcAft>
        <a:defRPr sz="5600" b="1" kern="1200">
          <a:gradFill flip="none" rotWithShape="1">
            <a:gsLst>
              <a:gs pos="0">
                <a:srgbClr val="053772"/>
              </a:gs>
              <a:gs pos="50000">
                <a:srgbClr val="007DB8"/>
              </a:gs>
            </a:gsLst>
            <a:lin ang="16200000" scaled="0"/>
            <a:tileRect/>
          </a:gradFill>
          <a:latin typeface="+mj-lt"/>
          <a:ea typeface="ヒラギノ角ゴ Pro W3" charset="0"/>
          <a:cs typeface="ヒラギノ角ゴ Pro W3" charset="0"/>
        </a:defRPr>
      </a:lvl1pPr>
      <a:lvl2pPr algn="l" defTabSz="456392" rtl="0" eaLnBrk="1" fontAlgn="base" hangingPunct="1">
        <a:lnSpc>
          <a:spcPts val="5603"/>
        </a:lnSpc>
        <a:spcBef>
          <a:spcPct val="0"/>
        </a:spcBef>
        <a:spcAft>
          <a:spcPct val="0"/>
        </a:spcAft>
        <a:defRPr sz="5600" b="1">
          <a:solidFill>
            <a:schemeClr val="tx1"/>
          </a:solidFill>
          <a:latin typeface="Calibri" charset="0"/>
          <a:ea typeface="ヒラギノ角ゴ Pro W3" charset="0"/>
          <a:cs typeface="ヒラギノ角ゴ Pro W3" charset="0"/>
        </a:defRPr>
      </a:lvl2pPr>
      <a:lvl3pPr algn="l" defTabSz="456392" rtl="0" eaLnBrk="1" fontAlgn="base" hangingPunct="1">
        <a:lnSpc>
          <a:spcPts val="5603"/>
        </a:lnSpc>
        <a:spcBef>
          <a:spcPct val="0"/>
        </a:spcBef>
        <a:spcAft>
          <a:spcPct val="0"/>
        </a:spcAft>
        <a:defRPr sz="5600" b="1">
          <a:solidFill>
            <a:schemeClr val="tx1"/>
          </a:solidFill>
          <a:latin typeface="Calibri" charset="0"/>
          <a:ea typeface="ヒラギノ角ゴ Pro W3" charset="0"/>
          <a:cs typeface="ヒラギノ角ゴ Pro W3" charset="0"/>
        </a:defRPr>
      </a:lvl3pPr>
      <a:lvl4pPr algn="l" defTabSz="456392" rtl="0" eaLnBrk="1" fontAlgn="base" hangingPunct="1">
        <a:lnSpc>
          <a:spcPts val="5603"/>
        </a:lnSpc>
        <a:spcBef>
          <a:spcPct val="0"/>
        </a:spcBef>
        <a:spcAft>
          <a:spcPct val="0"/>
        </a:spcAft>
        <a:defRPr sz="5600" b="1">
          <a:solidFill>
            <a:schemeClr val="tx1"/>
          </a:solidFill>
          <a:latin typeface="Calibri" charset="0"/>
          <a:ea typeface="ヒラギノ角ゴ Pro W3" charset="0"/>
          <a:cs typeface="ヒラギノ角ゴ Pro W3" charset="0"/>
        </a:defRPr>
      </a:lvl4pPr>
      <a:lvl5pPr algn="l" defTabSz="456392" rtl="0" eaLnBrk="1" fontAlgn="base" hangingPunct="1">
        <a:lnSpc>
          <a:spcPts val="5603"/>
        </a:lnSpc>
        <a:spcBef>
          <a:spcPct val="0"/>
        </a:spcBef>
        <a:spcAft>
          <a:spcPct val="0"/>
        </a:spcAft>
        <a:defRPr sz="5600" b="1">
          <a:solidFill>
            <a:schemeClr val="tx1"/>
          </a:solidFill>
          <a:latin typeface="Calibri" charset="0"/>
          <a:ea typeface="ヒラギノ角ゴ Pro W3" charset="0"/>
          <a:cs typeface="ヒラギノ角ゴ Pro W3" charset="0"/>
        </a:defRPr>
      </a:lvl5pPr>
      <a:lvl6pPr marL="457187" algn="l" defTabSz="457187" rtl="0" eaLnBrk="1" fontAlgn="base" hangingPunct="1">
        <a:lnSpc>
          <a:spcPts val="5600"/>
        </a:lnSpc>
        <a:spcBef>
          <a:spcPct val="0"/>
        </a:spcBef>
        <a:spcAft>
          <a:spcPct val="0"/>
        </a:spcAft>
        <a:defRPr sz="5600" b="1">
          <a:solidFill>
            <a:schemeClr val="tx1"/>
          </a:solidFill>
          <a:latin typeface="Calibri" charset="0"/>
          <a:ea typeface="ヒラギノ角ゴ Pro W3" charset="0"/>
          <a:cs typeface="ヒラギノ角ゴ Pro W3" charset="0"/>
        </a:defRPr>
      </a:lvl6pPr>
      <a:lvl7pPr marL="914373" algn="l" defTabSz="457187" rtl="0" eaLnBrk="1" fontAlgn="base" hangingPunct="1">
        <a:lnSpc>
          <a:spcPts val="5600"/>
        </a:lnSpc>
        <a:spcBef>
          <a:spcPct val="0"/>
        </a:spcBef>
        <a:spcAft>
          <a:spcPct val="0"/>
        </a:spcAft>
        <a:defRPr sz="5600" b="1">
          <a:solidFill>
            <a:schemeClr val="tx1"/>
          </a:solidFill>
          <a:latin typeface="Calibri" charset="0"/>
          <a:ea typeface="ヒラギノ角ゴ Pro W3" charset="0"/>
          <a:cs typeface="ヒラギノ角ゴ Pro W3" charset="0"/>
        </a:defRPr>
      </a:lvl7pPr>
      <a:lvl8pPr marL="1371560" algn="l" defTabSz="457187" rtl="0" eaLnBrk="1" fontAlgn="base" hangingPunct="1">
        <a:lnSpc>
          <a:spcPts val="5600"/>
        </a:lnSpc>
        <a:spcBef>
          <a:spcPct val="0"/>
        </a:spcBef>
        <a:spcAft>
          <a:spcPct val="0"/>
        </a:spcAft>
        <a:defRPr sz="5600" b="1">
          <a:solidFill>
            <a:schemeClr val="tx1"/>
          </a:solidFill>
          <a:latin typeface="Calibri" charset="0"/>
          <a:ea typeface="ヒラギノ角ゴ Pro W3" charset="0"/>
          <a:cs typeface="ヒラギノ角ゴ Pro W3" charset="0"/>
        </a:defRPr>
      </a:lvl8pPr>
      <a:lvl9pPr marL="1828747" algn="l" defTabSz="457187" rtl="0" eaLnBrk="1" fontAlgn="base" hangingPunct="1">
        <a:lnSpc>
          <a:spcPts val="5600"/>
        </a:lnSpc>
        <a:spcBef>
          <a:spcPct val="0"/>
        </a:spcBef>
        <a:spcAft>
          <a:spcPct val="0"/>
        </a:spcAft>
        <a:defRPr sz="5600" b="1">
          <a:solidFill>
            <a:schemeClr val="tx1"/>
          </a:solidFill>
          <a:latin typeface="Calibri" charset="0"/>
          <a:ea typeface="ヒラギノ角ゴ Pro W3" charset="0"/>
          <a:cs typeface="ヒラギノ角ゴ Pro W3" charset="0"/>
        </a:defRPr>
      </a:lvl9pPr>
    </p:titleStyle>
    <p:bodyStyle>
      <a:lvl1pPr marL="342658" indent="-342658" algn="l" defTabSz="456392" rtl="0" eaLnBrk="1" fontAlgn="base" hangingPunct="1">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183" indent="-284334" algn="l" defTabSz="456392" rtl="0" eaLnBrk="1" fontAlgn="base" hangingPunct="1">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1707" indent="-227467" algn="l" defTabSz="456392"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599557" indent="-227467" algn="l" defTabSz="456392"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5947" indent="-227467" algn="l" defTabSz="456392"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527" indent="-228594" algn="l" defTabSz="457187" rtl="0" eaLnBrk="1" latinLnBrk="0" hangingPunct="1">
        <a:spcBef>
          <a:spcPct val="20000"/>
        </a:spcBef>
        <a:buFont typeface="Arial"/>
        <a:buChar char="•"/>
        <a:defRPr sz="2000" kern="1200">
          <a:solidFill>
            <a:schemeClr val="tx1"/>
          </a:solidFill>
          <a:latin typeface="+mn-lt"/>
          <a:ea typeface="+mn-ea"/>
          <a:cs typeface="+mn-cs"/>
        </a:defRPr>
      </a:lvl6pPr>
      <a:lvl7pPr marL="2971714" indent="-228594" algn="l" defTabSz="457187" rtl="0" eaLnBrk="1" latinLnBrk="0" hangingPunct="1">
        <a:spcBef>
          <a:spcPct val="20000"/>
        </a:spcBef>
        <a:buFont typeface="Arial"/>
        <a:buChar char="•"/>
        <a:defRPr sz="2000" kern="1200">
          <a:solidFill>
            <a:schemeClr val="tx1"/>
          </a:solidFill>
          <a:latin typeface="+mn-lt"/>
          <a:ea typeface="+mn-ea"/>
          <a:cs typeface="+mn-cs"/>
        </a:defRPr>
      </a:lvl7pPr>
      <a:lvl8pPr marL="3428900" indent="-228594" algn="l" defTabSz="457187" rtl="0" eaLnBrk="1" latinLnBrk="0" hangingPunct="1">
        <a:spcBef>
          <a:spcPct val="20000"/>
        </a:spcBef>
        <a:buFont typeface="Arial"/>
        <a:buChar char="•"/>
        <a:defRPr sz="2000" kern="1200">
          <a:solidFill>
            <a:schemeClr val="tx1"/>
          </a:solidFill>
          <a:latin typeface="+mn-lt"/>
          <a:ea typeface="+mn-ea"/>
          <a:cs typeface="+mn-cs"/>
        </a:defRPr>
      </a:lvl8pPr>
      <a:lvl9pPr marL="3886087" indent="-228594" algn="l" defTabSz="45718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www.ourhealthiersel.nhs.uk/"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031" y="1331581"/>
            <a:ext cx="8335126" cy="1439547"/>
          </a:xfrm>
        </p:spPr>
        <p:txBody>
          <a:bodyPr/>
          <a:lstStyle/>
          <a:p>
            <a:r>
              <a:rPr lang="en-GB" sz="3600" dirty="0" err="1" smtClean="0">
                <a:latin typeface="+mj-lt"/>
              </a:rPr>
              <a:t>Rushey</a:t>
            </a:r>
            <a:r>
              <a:rPr lang="en-GB" sz="3600" dirty="0" smtClean="0">
                <a:latin typeface="+mj-lt"/>
              </a:rPr>
              <a:t> Green Assembly</a:t>
            </a:r>
            <a:br>
              <a:rPr lang="en-GB" sz="3600" dirty="0" smtClean="0">
                <a:latin typeface="+mj-lt"/>
              </a:rPr>
            </a:br>
            <a:r>
              <a:rPr lang="en-GB" sz="3600" dirty="0">
                <a:latin typeface="+mj-lt"/>
              </a:rPr>
              <a:t/>
            </a:r>
            <a:br>
              <a:rPr lang="en-GB" sz="3600" dirty="0">
                <a:latin typeface="+mj-lt"/>
              </a:rPr>
            </a:br>
            <a:r>
              <a:rPr lang="en-GB" sz="3600" b="0" dirty="0" smtClean="0">
                <a:latin typeface="+mj-lt"/>
              </a:rPr>
              <a:t>Martin Wilkinson, </a:t>
            </a:r>
            <a:br>
              <a:rPr lang="en-GB" sz="3600" b="0" dirty="0" smtClean="0">
                <a:latin typeface="+mj-lt"/>
              </a:rPr>
            </a:br>
            <a:r>
              <a:rPr lang="en-GB" sz="3600" b="0" dirty="0" smtClean="0">
                <a:latin typeface="+mj-lt"/>
              </a:rPr>
              <a:t>Chief Officer, </a:t>
            </a:r>
            <a:br>
              <a:rPr lang="en-GB" sz="3600" b="0" dirty="0" smtClean="0">
                <a:latin typeface="+mj-lt"/>
              </a:rPr>
            </a:br>
            <a:r>
              <a:rPr lang="en-GB" sz="3600" b="0" dirty="0" smtClean="0">
                <a:latin typeface="+mj-lt"/>
              </a:rPr>
              <a:t>Lewisham Clinical Commissioning Group</a:t>
            </a:r>
            <a:r>
              <a:rPr lang="en-GB" sz="3600" dirty="0" smtClean="0">
                <a:latin typeface="+mj-lt"/>
              </a:rPr>
              <a:t/>
            </a:r>
            <a:br>
              <a:rPr lang="en-GB" sz="3600" dirty="0" smtClean="0">
                <a:latin typeface="+mj-lt"/>
              </a:rPr>
            </a:br>
            <a:endParaRPr lang="en-GB" sz="3600" dirty="0">
              <a:latin typeface="+mj-lt"/>
            </a:endParaRPr>
          </a:p>
        </p:txBody>
      </p:sp>
      <p:sp>
        <p:nvSpPr>
          <p:cNvPr id="3" name="Content Placeholder 2"/>
          <p:cNvSpPr>
            <a:spLocks noGrp="1"/>
          </p:cNvSpPr>
          <p:nvPr>
            <p:ph idx="1"/>
          </p:nvPr>
        </p:nvSpPr>
        <p:spPr>
          <a:xfrm>
            <a:off x="540728" y="6007609"/>
            <a:ext cx="5836631" cy="573951"/>
          </a:xfrm>
        </p:spPr>
        <p:txBody>
          <a:bodyPr/>
          <a:lstStyle/>
          <a:p>
            <a:pPr marL="0" indent="0">
              <a:buNone/>
            </a:pPr>
            <a:r>
              <a:rPr lang="en-GB" dirty="0" smtClean="0">
                <a:latin typeface="+mj-lt"/>
              </a:rPr>
              <a:t>1</a:t>
            </a:r>
            <a:r>
              <a:rPr lang="en-GB" baseline="30000" dirty="0" smtClean="0">
                <a:latin typeface="+mj-lt"/>
              </a:rPr>
              <a:t>st</a:t>
            </a:r>
            <a:r>
              <a:rPr lang="en-GB" dirty="0" smtClean="0">
                <a:latin typeface="+mj-lt"/>
              </a:rPr>
              <a:t>  March 2016</a:t>
            </a:r>
            <a:endParaRPr lang="en-GB" dirty="0">
              <a:latin typeface="+mj-lt"/>
            </a:endParaRPr>
          </a:p>
        </p:txBody>
      </p:sp>
    </p:spTree>
    <p:extLst>
      <p:ext uri="{BB962C8B-B14F-4D97-AF65-F5344CB8AC3E}">
        <p14:creationId xmlns:p14="http://schemas.microsoft.com/office/powerpoint/2010/main" val="1516991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821" y="648605"/>
            <a:ext cx="8505006" cy="470460"/>
          </a:xfrm>
        </p:spPr>
        <p:txBody>
          <a:bodyPr/>
          <a:lstStyle/>
          <a:p>
            <a:r>
              <a:rPr lang="en-GB" dirty="0" smtClean="0">
                <a:latin typeface="+mj-lt"/>
              </a:rPr>
              <a:t>Planned care: elective orthopaedic centres</a:t>
            </a:r>
            <a:endParaRPr lang="en-GB" dirty="0">
              <a:latin typeface="+mj-lt"/>
            </a:endParaRPr>
          </a:p>
        </p:txBody>
      </p:sp>
      <p:sp>
        <p:nvSpPr>
          <p:cNvPr id="5" name="Content Placeholder 2"/>
          <p:cNvSpPr>
            <a:spLocks noGrp="1"/>
          </p:cNvSpPr>
          <p:nvPr>
            <p:ph idx="1"/>
          </p:nvPr>
        </p:nvSpPr>
        <p:spPr>
          <a:xfrm>
            <a:off x="363933" y="1120539"/>
            <a:ext cx="8416811" cy="3599989"/>
          </a:xfrm>
        </p:spPr>
        <p:txBody>
          <a:bodyPr>
            <a:noAutofit/>
          </a:bodyPr>
          <a:lstStyle/>
          <a:p>
            <a:pPr marL="0" indent="0">
              <a:buNone/>
            </a:pPr>
            <a:r>
              <a:rPr lang="en-GB" sz="1750" dirty="0">
                <a:latin typeface="+mn-lt"/>
              </a:rPr>
              <a:t>The planned care orthopaedic </a:t>
            </a:r>
            <a:r>
              <a:rPr lang="en-GB" sz="1750" dirty="0" smtClean="0">
                <a:latin typeface="+mn-lt"/>
              </a:rPr>
              <a:t>workstream </a:t>
            </a:r>
            <a:r>
              <a:rPr lang="en-GB" sz="1750" dirty="0">
                <a:latin typeface="+mn-lt"/>
              </a:rPr>
              <a:t>is the only workstream in which we are likely to develop proposals requiring public </a:t>
            </a:r>
            <a:r>
              <a:rPr lang="en-GB" sz="1750" dirty="0" smtClean="0">
                <a:latin typeface="+mn-lt"/>
              </a:rPr>
              <a:t>consultation.</a:t>
            </a:r>
            <a:endParaRPr lang="en-GB" sz="1750" dirty="0">
              <a:latin typeface="+mn-lt"/>
            </a:endParaRPr>
          </a:p>
          <a:p>
            <a:pPr marL="0" indent="0">
              <a:buNone/>
            </a:pPr>
            <a:r>
              <a:rPr lang="en-GB" sz="1750" dirty="0" smtClean="0">
                <a:latin typeface="+mn-lt"/>
              </a:rPr>
              <a:t>We </a:t>
            </a:r>
            <a:r>
              <a:rPr lang="en-GB" sz="1750" dirty="0">
                <a:latin typeface="+mn-lt"/>
              </a:rPr>
              <a:t>currently provide inpatient elective orthopaedic care at nine </a:t>
            </a:r>
            <a:r>
              <a:rPr lang="en-GB" sz="1750" dirty="0" smtClean="0">
                <a:latin typeface="+mn-lt"/>
              </a:rPr>
              <a:t>sites in south east London. If we have </a:t>
            </a:r>
            <a:r>
              <a:rPr lang="en-GB" sz="1750" dirty="0">
                <a:latin typeface="+mn-lt"/>
              </a:rPr>
              <a:t>elective </a:t>
            </a:r>
            <a:r>
              <a:rPr lang="en-GB" sz="1750" dirty="0" smtClean="0">
                <a:latin typeface="+mn-lt"/>
              </a:rPr>
              <a:t>inpatient orthopaedic care on fewer </a:t>
            </a:r>
            <a:r>
              <a:rPr lang="en-GB" sz="1750" dirty="0">
                <a:latin typeface="+mn-lt"/>
              </a:rPr>
              <a:t>sites </a:t>
            </a:r>
            <a:r>
              <a:rPr lang="en-GB" sz="1750" dirty="0" smtClean="0">
                <a:latin typeface="+mn-lt"/>
              </a:rPr>
              <a:t>this could potentially </a:t>
            </a:r>
            <a:r>
              <a:rPr lang="en-GB" sz="1750" dirty="0">
                <a:latin typeface="+mn-lt"/>
              </a:rPr>
              <a:t>helps us address the following issues</a:t>
            </a:r>
            <a:r>
              <a:rPr lang="en-GB" sz="1750" dirty="0" smtClean="0">
                <a:latin typeface="+mn-lt"/>
              </a:rPr>
              <a:t>:</a:t>
            </a:r>
          </a:p>
          <a:p>
            <a:r>
              <a:rPr lang="en-GB" sz="1750" dirty="0" smtClean="0">
                <a:latin typeface="+mn-lt"/>
              </a:rPr>
              <a:t>Ever </a:t>
            </a:r>
            <a:r>
              <a:rPr lang="en-GB" sz="1750" dirty="0">
                <a:latin typeface="+mn-lt"/>
              </a:rPr>
              <a:t>rising demand and limited capacity</a:t>
            </a:r>
          </a:p>
          <a:p>
            <a:r>
              <a:rPr lang="en-GB" sz="1750" dirty="0" smtClean="0">
                <a:latin typeface="+mn-lt"/>
              </a:rPr>
              <a:t>variation </a:t>
            </a:r>
            <a:r>
              <a:rPr lang="en-GB" sz="1750" dirty="0">
                <a:latin typeface="+mn-lt"/>
              </a:rPr>
              <a:t>in the quality of care and clinical outcomes for patients</a:t>
            </a:r>
          </a:p>
          <a:p>
            <a:r>
              <a:rPr lang="en-GB" sz="1750" dirty="0" smtClean="0">
                <a:latin typeface="+mn-lt"/>
              </a:rPr>
              <a:t>Minimises </a:t>
            </a:r>
            <a:r>
              <a:rPr lang="en-GB" sz="1750" dirty="0">
                <a:latin typeface="+mn-lt"/>
              </a:rPr>
              <a:t>negative risk and error, thus improving patient safety</a:t>
            </a:r>
          </a:p>
          <a:p>
            <a:r>
              <a:rPr lang="en-GB" sz="1750" dirty="0" smtClean="0">
                <a:latin typeface="+mn-lt"/>
              </a:rPr>
              <a:t>Reduces </a:t>
            </a:r>
            <a:r>
              <a:rPr lang="en-GB" sz="1750" dirty="0">
                <a:latin typeface="+mn-lt"/>
              </a:rPr>
              <a:t>waiting times for procedures</a:t>
            </a:r>
          </a:p>
          <a:p>
            <a:r>
              <a:rPr lang="en-GB" sz="1750" dirty="0" smtClean="0">
                <a:latin typeface="+mn-lt"/>
              </a:rPr>
              <a:t>Consistent </a:t>
            </a:r>
            <a:r>
              <a:rPr lang="en-GB" sz="1750" dirty="0">
                <a:latin typeface="+mn-lt"/>
              </a:rPr>
              <a:t>achievement of estimated date of discharge and reduced average length of stay</a:t>
            </a:r>
          </a:p>
          <a:p>
            <a:r>
              <a:rPr lang="en-GB" sz="1750" dirty="0" smtClean="0">
                <a:latin typeface="+mn-lt"/>
              </a:rPr>
              <a:t>Reduced </a:t>
            </a:r>
            <a:r>
              <a:rPr lang="en-GB" sz="1750" dirty="0">
                <a:latin typeface="+mn-lt"/>
              </a:rPr>
              <a:t>cancellation rates</a:t>
            </a:r>
          </a:p>
          <a:p>
            <a:r>
              <a:rPr lang="en-GB" sz="1750" dirty="0" smtClean="0">
                <a:latin typeface="+mn-lt"/>
              </a:rPr>
              <a:t>Reduction </a:t>
            </a:r>
            <a:r>
              <a:rPr lang="en-GB" sz="1750" dirty="0">
                <a:latin typeface="+mn-lt"/>
              </a:rPr>
              <a:t>in procurement costs</a:t>
            </a:r>
          </a:p>
          <a:p>
            <a:r>
              <a:rPr lang="en-GB" sz="1750" dirty="0" smtClean="0">
                <a:latin typeface="+mn-lt"/>
              </a:rPr>
              <a:t>Sees </a:t>
            </a:r>
            <a:r>
              <a:rPr lang="en-GB" sz="1750" dirty="0">
                <a:latin typeface="+mn-lt"/>
              </a:rPr>
              <a:t>a reduction in post-operative complications</a:t>
            </a:r>
          </a:p>
          <a:p>
            <a:pPr marL="0" indent="0">
              <a:buNone/>
            </a:pPr>
            <a:r>
              <a:rPr lang="en-GB" sz="1750" dirty="0" smtClean="0">
                <a:latin typeface="+mn-lt"/>
              </a:rPr>
              <a:t>Improvements </a:t>
            </a:r>
            <a:r>
              <a:rPr lang="en-GB" sz="1750" dirty="0">
                <a:latin typeface="+mn-lt"/>
              </a:rPr>
              <a:t>could potentially be achieved </a:t>
            </a:r>
            <a:r>
              <a:rPr lang="en-GB" sz="1750" dirty="0" smtClean="0">
                <a:latin typeface="+mn-lt"/>
              </a:rPr>
              <a:t>by bringing </a:t>
            </a:r>
            <a:r>
              <a:rPr lang="en-GB" sz="1750" dirty="0">
                <a:latin typeface="+mn-lt"/>
              </a:rPr>
              <a:t>together specialist as well as routine work. </a:t>
            </a:r>
            <a:r>
              <a:rPr lang="en-GB" sz="1750" dirty="0" smtClean="0">
                <a:latin typeface="+mn-lt"/>
              </a:rPr>
              <a:t>Emergency, </a:t>
            </a:r>
            <a:r>
              <a:rPr lang="en-GB" sz="1750" dirty="0">
                <a:latin typeface="+mn-lt"/>
              </a:rPr>
              <a:t>day case and outpatient work would remain local</a:t>
            </a:r>
            <a:r>
              <a:rPr lang="en-GB" sz="1750" dirty="0" smtClean="0">
                <a:latin typeface="+mn-lt"/>
              </a:rPr>
              <a:t>.</a:t>
            </a:r>
          </a:p>
          <a:p>
            <a:pPr marL="0" indent="0">
              <a:buNone/>
            </a:pPr>
            <a:endParaRPr lang="en-GB" sz="1750" dirty="0">
              <a:latin typeface="+mn-lt"/>
            </a:endParaRPr>
          </a:p>
        </p:txBody>
      </p:sp>
    </p:spTree>
    <p:extLst>
      <p:ext uri="{BB962C8B-B14F-4D97-AF65-F5344CB8AC3E}">
        <p14:creationId xmlns:p14="http://schemas.microsoft.com/office/powerpoint/2010/main" val="2136663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7535" y="685676"/>
            <a:ext cx="8505006" cy="470460"/>
          </a:xfrm>
        </p:spPr>
        <p:txBody>
          <a:bodyPr/>
          <a:lstStyle/>
          <a:p>
            <a:r>
              <a:rPr lang="en-GB" dirty="0" smtClean="0">
                <a:latin typeface="+mj-lt"/>
              </a:rPr>
              <a:t>Our approach to consultation (should it be required)</a:t>
            </a:r>
            <a:endParaRPr lang="en-GB" dirty="0">
              <a:latin typeface="+mj-lt"/>
            </a:endParaRPr>
          </a:p>
        </p:txBody>
      </p:sp>
      <p:sp>
        <p:nvSpPr>
          <p:cNvPr id="5" name="Content Placeholder 2"/>
          <p:cNvSpPr>
            <a:spLocks noGrp="1"/>
          </p:cNvSpPr>
          <p:nvPr>
            <p:ph idx="1"/>
          </p:nvPr>
        </p:nvSpPr>
        <p:spPr>
          <a:xfrm>
            <a:off x="363933" y="1268823"/>
            <a:ext cx="8416811" cy="3599989"/>
          </a:xfrm>
        </p:spPr>
        <p:txBody>
          <a:bodyPr>
            <a:noAutofit/>
          </a:bodyPr>
          <a:lstStyle/>
          <a:p>
            <a:pPr marL="0" indent="0">
              <a:buNone/>
            </a:pPr>
            <a:r>
              <a:rPr lang="en-US" sz="1800" dirty="0" smtClean="0">
                <a:latin typeface="+mn-lt"/>
              </a:rPr>
              <a:t>We have set </a:t>
            </a:r>
            <a:r>
              <a:rPr lang="en-US" sz="1800" dirty="0">
                <a:latin typeface="+mn-lt"/>
              </a:rPr>
              <a:t>up Planned Care Reference Group to look at proposals for transforming some </a:t>
            </a:r>
            <a:r>
              <a:rPr lang="en-US" sz="1800" dirty="0" err="1">
                <a:latin typeface="+mn-lt"/>
              </a:rPr>
              <a:t>orthopaedic</a:t>
            </a:r>
            <a:r>
              <a:rPr lang="en-US" sz="1800" dirty="0">
                <a:latin typeface="+mn-lt"/>
              </a:rPr>
              <a:t> services</a:t>
            </a:r>
          </a:p>
          <a:p>
            <a:pPr marL="0" indent="0">
              <a:buNone/>
            </a:pPr>
            <a:endParaRPr lang="en-GB" sz="1800" dirty="0">
              <a:latin typeface="+mn-lt"/>
            </a:endParaRPr>
          </a:p>
          <a:p>
            <a:pPr marL="0" indent="0">
              <a:buNone/>
            </a:pPr>
            <a:r>
              <a:rPr lang="en-GB" sz="1800" dirty="0">
                <a:latin typeface="+mn-lt"/>
              </a:rPr>
              <a:t>We are in discussion with the Joint Health Overview and Scrutiny Committee for south east London around proposals for consultation</a:t>
            </a:r>
          </a:p>
          <a:p>
            <a:pPr marL="0" indent="0">
              <a:buNone/>
            </a:pPr>
            <a:endParaRPr lang="en-GB" sz="1800" dirty="0" smtClean="0">
              <a:latin typeface="+mn-lt"/>
            </a:endParaRPr>
          </a:p>
          <a:p>
            <a:pPr marL="0" indent="0">
              <a:buNone/>
            </a:pPr>
            <a:endParaRPr lang="en-GB" sz="1800" dirty="0" smtClean="0">
              <a:latin typeface="+mn-lt"/>
            </a:endParaRPr>
          </a:p>
          <a:p>
            <a:pPr marL="0" indent="0">
              <a:buNone/>
            </a:pPr>
            <a:endParaRPr lang="en-GB" sz="1800" dirty="0">
              <a:latin typeface="+mn-lt"/>
            </a:endParaRPr>
          </a:p>
          <a:p>
            <a:pPr marL="0" indent="0">
              <a:buNone/>
            </a:pPr>
            <a:r>
              <a:rPr lang="en-GB" sz="1800" dirty="0" smtClean="0">
                <a:latin typeface="+mn-lt"/>
              </a:rPr>
              <a:t>Pre-consultation </a:t>
            </a:r>
            <a:r>
              <a:rPr lang="en-GB" sz="1800" dirty="0">
                <a:latin typeface="+mn-lt"/>
              </a:rPr>
              <a:t>(discussion) period expected April 2016:</a:t>
            </a:r>
          </a:p>
          <a:p>
            <a:r>
              <a:rPr lang="en-GB" sz="1800" dirty="0">
                <a:latin typeface="+mn-lt"/>
              </a:rPr>
              <a:t>Preceded by planning and preparation (including options appraisal process) Jan-March</a:t>
            </a:r>
          </a:p>
          <a:p>
            <a:r>
              <a:rPr lang="en-GB" sz="1800" dirty="0">
                <a:latin typeface="+mn-lt"/>
              </a:rPr>
              <a:t>Pre-consultation will run over and beyond the mayoral and local election period</a:t>
            </a:r>
          </a:p>
          <a:p>
            <a:pPr marL="0" indent="0">
              <a:buNone/>
            </a:pPr>
            <a:endParaRPr lang="en-GB" sz="1800" dirty="0">
              <a:latin typeface="+mn-lt"/>
            </a:endParaRPr>
          </a:p>
          <a:p>
            <a:pPr marL="0" indent="0">
              <a:buNone/>
            </a:pPr>
            <a:r>
              <a:rPr lang="en-GB" sz="1800" dirty="0">
                <a:latin typeface="+mn-lt"/>
              </a:rPr>
              <a:t>Consultation (if required), expected autumn 2016</a:t>
            </a:r>
          </a:p>
          <a:p>
            <a:pPr marL="0" indent="0">
              <a:buNone/>
            </a:pPr>
            <a:endParaRPr lang="en-GB" sz="1800" dirty="0" smtClean="0">
              <a:latin typeface="+mn-lt"/>
            </a:endParaRPr>
          </a:p>
        </p:txBody>
      </p:sp>
      <p:sp>
        <p:nvSpPr>
          <p:cNvPr id="6" name="Title 3"/>
          <p:cNvSpPr txBox="1">
            <a:spLocks/>
          </p:cNvSpPr>
          <p:nvPr/>
        </p:nvSpPr>
        <p:spPr>
          <a:xfrm>
            <a:off x="294011" y="3210573"/>
            <a:ext cx="8505006" cy="470460"/>
          </a:xfrm>
          <a:prstGeom prst="rect">
            <a:avLst/>
          </a:prstGeom>
        </p:spPr>
        <p:txBody>
          <a:bodyPr lIns="83988" tIns="41994" rIns="83988" bIns="41994" anchor="b"/>
          <a:lstStyle>
            <a:lvl1pPr algn="l" defTabSz="456392" rtl="0" eaLnBrk="1" fontAlgn="base" hangingPunct="1">
              <a:lnSpc>
                <a:spcPts val="5603"/>
              </a:lnSpc>
              <a:spcBef>
                <a:spcPct val="0"/>
              </a:spcBef>
              <a:spcAft>
                <a:spcPct val="0"/>
              </a:spcAft>
              <a:defRPr sz="2400" b="1" kern="1200">
                <a:gradFill flip="none" rotWithShape="1">
                  <a:gsLst>
                    <a:gs pos="0">
                      <a:srgbClr val="053772"/>
                    </a:gs>
                    <a:gs pos="50000">
                      <a:srgbClr val="007DB8"/>
                    </a:gs>
                  </a:gsLst>
                  <a:lin ang="16200000" scaled="0"/>
                  <a:tileRect/>
                </a:gradFill>
                <a:latin typeface="Arial" panose="020B0604020202020204" pitchFamily="34" charset="0"/>
                <a:ea typeface="ヒラギノ角ゴ Pro W3" charset="0"/>
                <a:cs typeface="Arial" panose="020B0604020202020204" pitchFamily="34" charset="0"/>
              </a:defRPr>
            </a:lvl1pPr>
            <a:lvl2pPr algn="l" defTabSz="456392" rtl="0" eaLnBrk="1" fontAlgn="base" hangingPunct="1">
              <a:lnSpc>
                <a:spcPts val="5603"/>
              </a:lnSpc>
              <a:spcBef>
                <a:spcPct val="0"/>
              </a:spcBef>
              <a:spcAft>
                <a:spcPct val="0"/>
              </a:spcAft>
              <a:defRPr sz="5600" b="1">
                <a:solidFill>
                  <a:schemeClr val="tx1"/>
                </a:solidFill>
                <a:latin typeface="Calibri" charset="0"/>
                <a:ea typeface="ヒラギノ角ゴ Pro W3" charset="0"/>
                <a:cs typeface="ヒラギノ角ゴ Pro W3" charset="0"/>
              </a:defRPr>
            </a:lvl2pPr>
            <a:lvl3pPr algn="l" defTabSz="456392" rtl="0" eaLnBrk="1" fontAlgn="base" hangingPunct="1">
              <a:lnSpc>
                <a:spcPts val="5603"/>
              </a:lnSpc>
              <a:spcBef>
                <a:spcPct val="0"/>
              </a:spcBef>
              <a:spcAft>
                <a:spcPct val="0"/>
              </a:spcAft>
              <a:defRPr sz="5600" b="1">
                <a:solidFill>
                  <a:schemeClr val="tx1"/>
                </a:solidFill>
                <a:latin typeface="Calibri" charset="0"/>
                <a:ea typeface="ヒラギノ角ゴ Pro W3" charset="0"/>
                <a:cs typeface="ヒラギノ角ゴ Pro W3" charset="0"/>
              </a:defRPr>
            </a:lvl3pPr>
            <a:lvl4pPr algn="l" defTabSz="456392" rtl="0" eaLnBrk="1" fontAlgn="base" hangingPunct="1">
              <a:lnSpc>
                <a:spcPts val="5603"/>
              </a:lnSpc>
              <a:spcBef>
                <a:spcPct val="0"/>
              </a:spcBef>
              <a:spcAft>
                <a:spcPct val="0"/>
              </a:spcAft>
              <a:defRPr sz="5600" b="1">
                <a:solidFill>
                  <a:schemeClr val="tx1"/>
                </a:solidFill>
                <a:latin typeface="Calibri" charset="0"/>
                <a:ea typeface="ヒラギノ角ゴ Pro W3" charset="0"/>
                <a:cs typeface="ヒラギノ角ゴ Pro W3" charset="0"/>
              </a:defRPr>
            </a:lvl4pPr>
            <a:lvl5pPr algn="l" defTabSz="456392" rtl="0" eaLnBrk="1" fontAlgn="base" hangingPunct="1">
              <a:lnSpc>
                <a:spcPts val="5603"/>
              </a:lnSpc>
              <a:spcBef>
                <a:spcPct val="0"/>
              </a:spcBef>
              <a:spcAft>
                <a:spcPct val="0"/>
              </a:spcAft>
              <a:defRPr sz="5600" b="1">
                <a:solidFill>
                  <a:schemeClr val="tx1"/>
                </a:solidFill>
                <a:latin typeface="Calibri" charset="0"/>
                <a:ea typeface="ヒラギノ角ゴ Pro W3" charset="0"/>
                <a:cs typeface="ヒラギノ角ゴ Pro W3" charset="0"/>
              </a:defRPr>
            </a:lvl5pPr>
            <a:lvl6pPr marL="457187" algn="l" defTabSz="457187" rtl="0" eaLnBrk="1" fontAlgn="base" hangingPunct="1">
              <a:lnSpc>
                <a:spcPts val="5600"/>
              </a:lnSpc>
              <a:spcBef>
                <a:spcPct val="0"/>
              </a:spcBef>
              <a:spcAft>
                <a:spcPct val="0"/>
              </a:spcAft>
              <a:defRPr sz="5600" b="1">
                <a:solidFill>
                  <a:schemeClr val="tx1"/>
                </a:solidFill>
                <a:latin typeface="Calibri" charset="0"/>
                <a:ea typeface="ヒラギノ角ゴ Pro W3" charset="0"/>
                <a:cs typeface="ヒラギノ角ゴ Pro W3" charset="0"/>
              </a:defRPr>
            </a:lvl6pPr>
            <a:lvl7pPr marL="914373" algn="l" defTabSz="457187" rtl="0" eaLnBrk="1" fontAlgn="base" hangingPunct="1">
              <a:lnSpc>
                <a:spcPts val="5600"/>
              </a:lnSpc>
              <a:spcBef>
                <a:spcPct val="0"/>
              </a:spcBef>
              <a:spcAft>
                <a:spcPct val="0"/>
              </a:spcAft>
              <a:defRPr sz="5600" b="1">
                <a:solidFill>
                  <a:schemeClr val="tx1"/>
                </a:solidFill>
                <a:latin typeface="Calibri" charset="0"/>
                <a:ea typeface="ヒラギノ角ゴ Pro W3" charset="0"/>
                <a:cs typeface="ヒラギノ角ゴ Pro W3" charset="0"/>
              </a:defRPr>
            </a:lvl7pPr>
            <a:lvl8pPr marL="1371560" algn="l" defTabSz="457187" rtl="0" eaLnBrk="1" fontAlgn="base" hangingPunct="1">
              <a:lnSpc>
                <a:spcPts val="5600"/>
              </a:lnSpc>
              <a:spcBef>
                <a:spcPct val="0"/>
              </a:spcBef>
              <a:spcAft>
                <a:spcPct val="0"/>
              </a:spcAft>
              <a:defRPr sz="5600" b="1">
                <a:solidFill>
                  <a:schemeClr val="tx1"/>
                </a:solidFill>
                <a:latin typeface="Calibri" charset="0"/>
                <a:ea typeface="ヒラギノ角ゴ Pro W3" charset="0"/>
                <a:cs typeface="ヒラギノ角ゴ Pro W3" charset="0"/>
              </a:defRPr>
            </a:lvl8pPr>
            <a:lvl9pPr marL="1828747" algn="l" defTabSz="457187" rtl="0" eaLnBrk="1" fontAlgn="base" hangingPunct="1">
              <a:lnSpc>
                <a:spcPts val="5600"/>
              </a:lnSpc>
              <a:spcBef>
                <a:spcPct val="0"/>
              </a:spcBef>
              <a:spcAft>
                <a:spcPct val="0"/>
              </a:spcAft>
              <a:defRPr sz="5600" b="1">
                <a:solidFill>
                  <a:schemeClr val="tx1"/>
                </a:solidFill>
                <a:latin typeface="Calibri" charset="0"/>
                <a:ea typeface="ヒラギノ角ゴ Pro W3" charset="0"/>
                <a:cs typeface="ヒラギノ角ゴ Pro W3" charset="0"/>
              </a:defRPr>
            </a:lvl9pPr>
          </a:lstStyle>
          <a:p>
            <a:r>
              <a:rPr lang="en-GB" dirty="0" smtClean="0">
                <a:latin typeface="+mj-lt"/>
              </a:rPr>
              <a:t>Our approach to consultation (should it be required)</a:t>
            </a:r>
            <a:endParaRPr lang="en-GB" dirty="0">
              <a:latin typeface="+mj-lt"/>
            </a:endParaRPr>
          </a:p>
        </p:txBody>
      </p:sp>
    </p:spTree>
    <p:extLst>
      <p:ext uri="{BB962C8B-B14F-4D97-AF65-F5344CB8AC3E}">
        <p14:creationId xmlns:p14="http://schemas.microsoft.com/office/powerpoint/2010/main" val="1364504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890" y="685676"/>
            <a:ext cx="8505006" cy="470460"/>
          </a:xfrm>
        </p:spPr>
        <p:txBody>
          <a:bodyPr/>
          <a:lstStyle/>
          <a:p>
            <a:r>
              <a:rPr lang="en-GB" dirty="0" smtClean="0">
                <a:latin typeface="+mj-lt"/>
              </a:rPr>
              <a:t>Have your say</a:t>
            </a:r>
            <a:endParaRPr lang="en-GB" dirty="0">
              <a:latin typeface="+mj-lt"/>
            </a:endParaRPr>
          </a:p>
        </p:txBody>
      </p:sp>
      <p:sp>
        <p:nvSpPr>
          <p:cNvPr id="5" name="Content Placeholder 2"/>
          <p:cNvSpPr>
            <a:spLocks noGrp="1"/>
          </p:cNvSpPr>
          <p:nvPr>
            <p:ph idx="1"/>
          </p:nvPr>
        </p:nvSpPr>
        <p:spPr>
          <a:xfrm>
            <a:off x="363933" y="1581973"/>
            <a:ext cx="8416811" cy="3599989"/>
          </a:xfrm>
        </p:spPr>
        <p:txBody>
          <a:bodyPr>
            <a:noAutofit/>
          </a:bodyPr>
          <a:lstStyle/>
          <a:p>
            <a:pPr marL="0" indent="0">
              <a:buNone/>
            </a:pPr>
            <a:endParaRPr lang="en-GB" sz="1400" dirty="0"/>
          </a:p>
          <a:p>
            <a:pPr marL="0" indent="0" algn="ctr">
              <a:buNone/>
            </a:pPr>
            <a:r>
              <a:rPr lang="en-GB" sz="1800" dirty="0" smtClean="0">
                <a:latin typeface="+mn-lt"/>
              </a:rPr>
              <a:t>Information on our ideas for planned care and other workstreams are on our website. You </a:t>
            </a:r>
            <a:r>
              <a:rPr lang="en-GB" sz="1800" dirty="0">
                <a:latin typeface="+mn-lt"/>
              </a:rPr>
              <a:t>can fill out </a:t>
            </a:r>
            <a:r>
              <a:rPr lang="en-GB" sz="1800" dirty="0" smtClean="0">
                <a:latin typeface="+mn-lt"/>
              </a:rPr>
              <a:t>forms </a:t>
            </a:r>
            <a:r>
              <a:rPr lang="en-GB" sz="1800" dirty="0">
                <a:latin typeface="+mn-lt"/>
              </a:rPr>
              <a:t>to respond to any of the issues or ideas you read </a:t>
            </a:r>
            <a:r>
              <a:rPr lang="en-GB" sz="1800" dirty="0" smtClean="0">
                <a:latin typeface="+mn-lt"/>
              </a:rPr>
              <a:t>about online:</a:t>
            </a:r>
          </a:p>
          <a:p>
            <a:pPr marL="0" indent="0" algn="ctr">
              <a:buNone/>
            </a:pPr>
            <a:r>
              <a:rPr lang="en-GB" sz="1800" dirty="0" smtClean="0">
                <a:solidFill>
                  <a:srgbClr val="002060"/>
                </a:solidFill>
                <a:latin typeface="+mn-lt"/>
                <a:hlinkClick r:id="rId2"/>
              </a:rPr>
              <a:t>www.ourhealthiersel.nhs.uk</a:t>
            </a:r>
            <a:r>
              <a:rPr lang="en-GB" sz="1800" dirty="0" smtClean="0">
                <a:solidFill>
                  <a:srgbClr val="002060"/>
                </a:solidFill>
                <a:latin typeface="+mn-lt"/>
              </a:rPr>
              <a:t> </a:t>
            </a:r>
          </a:p>
          <a:p>
            <a:pPr marL="0" indent="0" algn="ctr">
              <a:buNone/>
            </a:pPr>
            <a:endParaRPr lang="en-GB" sz="1800" dirty="0">
              <a:latin typeface="+mn-lt"/>
            </a:endParaRPr>
          </a:p>
          <a:p>
            <a:pPr marL="0" indent="0" algn="ctr">
              <a:buNone/>
            </a:pPr>
            <a:r>
              <a:rPr lang="en-GB" sz="1800" dirty="0" smtClean="0">
                <a:latin typeface="+mn-lt"/>
              </a:rPr>
              <a:t>Or, contact us directly and register to receive our monthly newsletter</a:t>
            </a:r>
          </a:p>
          <a:p>
            <a:pPr marL="0" indent="0" algn="ctr">
              <a:buNone/>
            </a:pPr>
            <a:r>
              <a:rPr lang="en-GB" sz="1800" u="sng" dirty="0" smtClean="0">
                <a:solidFill>
                  <a:srgbClr val="002060"/>
                </a:solidFill>
                <a:latin typeface="+mn-lt"/>
              </a:rPr>
              <a:t>ourhealthiersel@nhs.net</a:t>
            </a:r>
          </a:p>
          <a:p>
            <a:pPr marL="0" indent="0" algn="ctr">
              <a:buNone/>
            </a:pPr>
            <a:endParaRPr lang="en-GB" sz="1800" dirty="0">
              <a:latin typeface="+mn-lt"/>
            </a:endParaRPr>
          </a:p>
          <a:p>
            <a:pPr marL="0" indent="0" algn="ctr">
              <a:buNone/>
            </a:pPr>
            <a:r>
              <a:rPr lang="en-GB" sz="1800" dirty="0" smtClean="0">
                <a:latin typeface="+mn-lt"/>
              </a:rPr>
              <a:t>Follow and message us on Twitter</a:t>
            </a:r>
          </a:p>
          <a:p>
            <a:pPr marL="0" indent="0" algn="ctr">
              <a:buNone/>
            </a:pPr>
            <a:r>
              <a:rPr lang="en-GB" sz="1800" dirty="0" smtClean="0">
                <a:latin typeface="+mn-lt"/>
              </a:rPr>
              <a:t>@</a:t>
            </a:r>
            <a:r>
              <a:rPr lang="en-GB" sz="1800" dirty="0" err="1" smtClean="0">
                <a:latin typeface="+mn-lt"/>
              </a:rPr>
              <a:t>ourhealthiersel</a:t>
            </a:r>
            <a:endParaRPr lang="en-GB" sz="1800" dirty="0">
              <a:latin typeface="+mn-lt"/>
            </a:endParaRPr>
          </a:p>
        </p:txBody>
      </p:sp>
    </p:spTree>
    <p:extLst>
      <p:ext uri="{BB962C8B-B14F-4D97-AF65-F5344CB8AC3E}">
        <p14:creationId xmlns:p14="http://schemas.microsoft.com/office/powerpoint/2010/main" val="863733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63933" y="1581973"/>
            <a:ext cx="8416811" cy="3599989"/>
          </a:xfrm>
        </p:spPr>
        <p:txBody>
          <a:bodyPr>
            <a:noAutofit/>
          </a:bodyPr>
          <a:lstStyle/>
          <a:p>
            <a:pPr marL="0" indent="0">
              <a:buNone/>
            </a:pPr>
            <a:endParaRPr lang="en-GB" sz="1400" dirty="0"/>
          </a:p>
          <a:p>
            <a:pPr marL="0" indent="0" algn="ctr">
              <a:buNone/>
            </a:pPr>
            <a:endParaRPr lang="en-GB" sz="1400" dirty="0">
              <a:latin typeface="+mn-lt"/>
            </a:endParaRPr>
          </a:p>
          <a:p>
            <a:pPr marL="0" indent="0" algn="ctr">
              <a:buNone/>
            </a:pPr>
            <a:endParaRPr lang="en-GB" sz="2800" dirty="0" smtClean="0">
              <a:latin typeface="+mn-lt"/>
            </a:endParaRPr>
          </a:p>
          <a:p>
            <a:pPr marL="0" indent="0" algn="ctr">
              <a:buNone/>
            </a:pPr>
            <a:r>
              <a:rPr lang="en-GB" sz="3600" dirty="0" smtClean="0">
                <a:latin typeface="+mn-lt"/>
              </a:rPr>
              <a:t>Thank you and questions</a:t>
            </a:r>
            <a:endParaRPr lang="en-GB" sz="3600" dirty="0">
              <a:latin typeface="+mn-lt"/>
            </a:endParaRPr>
          </a:p>
        </p:txBody>
      </p:sp>
    </p:spTree>
    <p:extLst>
      <p:ext uri="{BB962C8B-B14F-4D97-AF65-F5344CB8AC3E}">
        <p14:creationId xmlns:p14="http://schemas.microsoft.com/office/powerpoint/2010/main" val="2762325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819" y="685676"/>
            <a:ext cx="8505006" cy="470460"/>
          </a:xfrm>
        </p:spPr>
        <p:txBody>
          <a:bodyPr/>
          <a:lstStyle/>
          <a:p>
            <a:r>
              <a:rPr lang="en-GB" dirty="0" smtClean="0">
                <a:latin typeface="+mj-lt"/>
              </a:rPr>
              <a:t>Our Healthier South East London</a:t>
            </a:r>
            <a:endParaRPr lang="en-GB" dirty="0">
              <a:latin typeface="+mj-lt"/>
            </a:endParaRPr>
          </a:p>
        </p:txBody>
      </p:sp>
      <p:sp>
        <p:nvSpPr>
          <p:cNvPr id="5" name="Content Placeholder 2"/>
          <p:cNvSpPr>
            <a:spLocks noGrp="1"/>
          </p:cNvSpPr>
          <p:nvPr>
            <p:ph idx="1"/>
          </p:nvPr>
        </p:nvSpPr>
        <p:spPr>
          <a:xfrm>
            <a:off x="348837" y="1120541"/>
            <a:ext cx="8425462" cy="3599989"/>
          </a:xfrm>
        </p:spPr>
        <p:txBody>
          <a:bodyPr>
            <a:noAutofit/>
          </a:bodyPr>
          <a:lstStyle/>
          <a:p>
            <a:pPr marL="0" indent="0">
              <a:spcBef>
                <a:spcPts val="0"/>
              </a:spcBef>
              <a:buNone/>
            </a:pPr>
            <a:r>
              <a:rPr lang="en-GB" sz="1800" dirty="0" smtClean="0">
                <a:latin typeface="+mn-lt"/>
              </a:rPr>
              <a:t>Our Healthier South East London brings together CCGs and partners to improve local services for everyone.</a:t>
            </a:r>
            <a:r>
              <a:rPr lang="en-GB" sz="1800" dirty="0">
                <a:latin typeface="+mn-lt"/>
              </a:rPr>
              <a:t> </a:t>
            </a:r>
            <a:endParaRPr lang="en-GB" sz="1800" dirty="0" smtClean="0">
              <a:latin typeface="+mn-lt"/>
            </a:endParaRPr>
          </a:p>
          <a:p>
            <a:pPr marL="0" indent="0">
              <a:spcBef>
                <a:spcPts val="0"/>
              </a:spcBef>
              <a:buNone/>
            </a:pPr>
            <a:endParaRPr lang="en-GB" sz="1800" dirty="0" smtClean="0">
              <a:latin typeface="+mn-lt"/>
            </a:endParaRPr>
          </a:p>
          <a:p>
            <a:pPr marL="0" indent="0">
              <a:spcBef>
                <a:spcPts val="0"/>
              </a:spcBef>
              <a:buNone/>
            </a:pPr>
            <a:r>
              <a:rPr lang="en-GB" sz="1800" dirty="0">
                <a:latin typeface="+mn-lt"/>
              </a:rPr>
              <a:t>C</a:t>
            </a:r>
            <a:r>
              <a:rPr lang="en-GB" sz="1800" dirty="0" smtClean="0">
                <a:latin typeface="+mn-lt"/>
              </a:rPr>
              <a:t>CGs </a:t>
            </a:r>
            <a:r>
              <a:rPr lang="en-GB" sz="1800" dirty="0">
                <a:latin typeface="+mn-lt"/>
              </a:rPr>
              <a:t>are clinically led statutory NHS bodies responsible for the planning and commissioning of healthcare services for their local area</a:t>
            </a:r>
            <a:r>
              <a:rPr lang="en-GB" sz="1800" dirty="0" smtClean="0">
                <a:latin typeface="+mn-lt"/>
              </a:rPr>
              <a:t>.</a:t>
            </a:r>
          </a:p>
          <a:p>
            <a:pPr marL="0" indent="0">
              <a:spcBef>
                <a:spcPts val="0"/>
              </a:spcBef>
              <a:buNone/>
            </a:pPr>
            <a:endParaRPr lang="en-GB" sz="1800" dirty="0">
              <a:latin typeface="+mn-lt"/>
            </a:endParaRPr>
          </a:p>
          <a:p>
            <a:pPr marL="0" indent="0">
              <a:spcBef>
                <a:spcPts val="0"/>
              </a:spcBef>
              <a:buNone/>
            </a:pPr>
            <a:r>
              <a:rPr lang="en-GB" sz="1800" dirty="0" smtClean="0">
                <a:latin typeface="+mn-lt"/>
              </a:rPr>
              <a:t>All </a:t>
            </a:r>
            <a:r>
              <a:rPr lang="en-GB" sz="1800" dirty="0">
                <a:latin typeface="+mn-lt"/>
              </a:rPr>
              <a:t>six Clinical Commissioning Groups (CCGs) in south east </a:t>
            </a:r>
            <a:r>
              <a:rPr lang="en-GB" sz="1800" dirty="0" smtClean="0">
                <a:latin typeface="+mn-lt"/>
              </a:rPr>
              <a:t>London (Bexley, Bromley, Greenwich, Lambeth, Lewisham and Southwark) </a:t>
            </a:r>
            <a:r>
              <a:rPr lang="en-GB" sz="1800" dirty="0">
                <a:latin typeface="+mn-lt"/>
              </a:rPr>
              <a:t>are involved in the programme alongside NHS </a:t>
            </a:r>
            <a:r>
              <a:rPr lang="en-GB" sz="1800" dirty="0" smtClean="0">
                <a:latin typeface="+mn-lt"/>
              </a:rPr>
              <a:t>England.</a:t>
            </a:r>
          </a:p>
          <a:p>
            <a:pPr marL="0" indent="0">
              <a:spcBef>
                <a:spcPts val="0"/>
              </a:spcBef>
              <a:buNone/>
            </a:pPr>
            <a:endParaRPr lang="en-GB" sz="1800" dirty="0" smtClean="0">
              <a:latin typeface="+mn-lt"/>
            </a:endParaRPr>
          </a:p>
          <a:p>
            <a:pPr marL="0" indent="0">
              <a:spcBef>
                <a:spcPts val="0"/>
              </a:spcBef>
              <a:buNone/>
            </a:pPr>
            <a:endParaRPr lang="en-GB" sz="1800" dirty="0" smtClean="0">
              <a:latin typeface="+mn-lt"/>
            </a:endParaRPr>
          </a:p>
          <a:p>
            <a:pPr marL="0" indent="0">
              <a:spcBef>
                <a:spcPts val="0"/>
              </a:spcBef>
              <a:buNone/>
            </a:pPr>
            <a:endParaRPr lang="en-GB" sz="1800" b="1" dirty="0" smtClean="0">
              <a:latin typeface="+mn-lt"/>
            </a:endParaRPr>
          </a:p>
          <a:p>
            <a:pPr marL="0" indent="0">
              <a:spcBef>
                <a:spcPts val="0"/>
              </a:spcBef>
              <a:buNone/>
            </a:pPr>
            <a:r>
              <a:rPr lang="en-GB" sz="1800" dirty="0" smtClean="0">
                <a:latin typeface="+mn-lt"/>
              </a:rPr>
              <a:t>We have been asked to put together a plan to show how </a:t>
            </a:r>
            <a:r>
              <a:rPr lang="en-GB" sz="1800" dirty="0">
                <a:latin typeface="+mn-lt"/>
              </a:rPr>
              <a:t>health and care services are going to achieve sustainable services in the future</a:t>
            </a:r>
            <a:r>
              <a:rPr lang="en-GB" sz="1800" dirty="0" smtClean="0">
                <a:latin typeface="+mn-lt"/>
              </a:rPr>
              <a:t>.</a:t>
            </a:r>
          </a:p>
          <a:p>
            <a:pPr marL="0" indent="0">
              <a:spcBef>
                <a:spcPts val="0"/>
              </a:spcBef>
              <a:buNone/>
            </a:pPr>
            <a:endParaRPr lang="en-GB" sz="1800" dirty="0" smtClean="0">
              <a:latin typeface="+mn-lt"/>
            </a:endParaRPr>
          </a:p>
          <a:p>
            <a:pPr marL="0" indent="0" algn="just">
              <a:spcBef>
                <a:spcPts val="0"/>
              </a:spcBef>
              <a:buNone/>
            </a:pPr>
            <a:r>
              <a:rPr lang="en-GB" sz="1800" dirty="0" smtClean="0">
                <a:latin typeface="+mn-lt"/>
              </a:rPr>
              <a:t>This builds on our previous work, since publishing our previous strategy in June 2014</a:t>
            </a:r>
            <a:endParaRPr lang="en-GB" sz="1800" dirty="0">
              <a:latin typeface="+mn-lt"/>
            </a:endParaRPr>
          </a:p>
          <a:p>
            <a:pPr marL="0" indent="0">
              <a:spcBef>
                <a:spcPts val="0"/>
              </a:spcBef>
              <a:buNone/>
            </a:pPr>
            <a:r>
              <a:rPr lang="en-GB" sz="1800" dirty="0" smtClean="0">
                <a:latin typeface="+mn-lt"/>
              </a:rPr>
              <a:t>We are designing this with patients, local people, provider organisations, partners and other stakeholders.</a:t>
            </a:r>
            <a:endParaRPr lang="en-GB" sz="1800" dirty="0">
              <a:latin typeface="+mn-lt"/>
            </a:endParaRPr>
          </a:p>
          <a:p>
            <a:pPr marL="0" indent="0">
              <a:buNone/>
            </a:pPr>
            <a:endParaRPr lang="en-GB" sz="1400" dirty="0">
              <a:latin typeface="+mn-lt"/>
            </a:endParaRPr>
          </a:p>
          <a:p>
            <a:pPr marL="0" indent="0">
              <a:buNone/>
            </a:pPr>
            <a:endParaRPr lang="en-US" sz="1600" dirty="0" smtClean="0"/>
          </a:p>
        </p:txBody>
      </p:sp>
      <p:sp>
        <p:nvSpPr>
          <p:cNvPr id="6" name="Title 3"/>
          <p:cNvSpPr txBox="1">
            <a:spLocks/>
          </p:cNvSpPr>
          <p:nvPr/>
        </p:nvSpPr>
        <p:spPr>
          <a:xfrm>
            <a:off x="269293" y="3810421"/>
            <a:ext cx="8505006" cy="470460"/>
          </a:xfrm>
          <a:prstGeom prst="rect">
            <a:avLst/>
          </a:prstGeom>
        </p:spPr>
        <p:txBody>
          <a:bodyPr lIns="83988" tIns="41994" rIns="83988" bIns="41994" anchor="b"/>
          <a:lstStyle>
            <a:lvl1pPr algn="l" defTabSz="456392" rtl="0" eaLnBrk="1" fontAlgn="base" hangingPunct="1">
              <a:lnSpc>
                <a:spcPts val="5603"/>
              </a:lnSpc>
              <a:spcBef>
                <a:spcPct val="0"/>
              </a:spcBef>
              <a:spcAft>
                <a:spcPct val="0"/>
              </a:spcAft>
              <a:defRPr sz="2400" b="1" kern="1200">
                <a:gradFill flip="none" rotWithShape="1">
                  <a:gsLst>
                    <a:gs pos="0">
                      <a:srgbClr val="053772"/>
                    </a:gs>
                    <a:gs pos="50000">
                      <a:srgbClr val="007DB8"/>
                    </a:gs>
                  </a:gsLst>
                  <a:lin ang="16200000" scaled="0"/>
                  <a:tileRect/>
                </a:gradFill>
                <a:latin typeface="Arial" panose="020B0604020202020204" pitchFamily="34" charset="0"/>
                <a:ea typeface="ヒラギノ角ゴ Pro W3" charset="0"/>
                <a:cs typeface="Arial" panose="020B0604020202020204" pitchFamily="34" charset="0"/>
              </a:defRPr>
            </a:lvl1pPr>
            <a:lvl2pPr algn="l" defTabSz="456392" rtl="0" eaLnBrk="1" fontAlgn="base" hangingPunct="1">
              <a:lnSpc>
                <a:spcPts val="5603"/>
              </a:lnSpc>
              <a:spcBef>
                <a:spcPct val="0"/>
              </a:spcBef>
              <a:spcAft>
                <a:spcPct val="0"/>
              </a:spcAft>
              <a:defRPr sz="5600" b="1">
                <a:solidFill>
                  <a:schemeClr val="tx1"/>
                </a:solidFill>
                <a:latin typeface="Calibri" charset="0"/>
                <a:ea typeface="ヒラギノ角ゴ Pro W3" charset="0"/>
                <a:cs typeface="ヒラギノ角ゴ Pro W3" charset="0"/>
              </a:defRPr>
            </a:lvl2pPr>
            <a:lvl3pPr algn="l" defTabSz="456392" rtl="0" eaLnBrk="1" fontAlgn="base" hangingPunct="1">
              <a:lnSpc>
                <a:spcPts val="5603"/>
              </a:lnSpc>
              <a:spcBef>
                <a:spcPct val="0"/>
              </a:spcBef>
              <a:spcAft>
                <a:spcPct val="0"/>
              </a:spcAft>
              <a:defRPr sz="5600" b="1">
                <a:solidFill>
                  <a:schemeClr val="tx1"/>
                </a:solidFill>
                <a:latin typeface="Calibri" charset="0"/>
                <a:ea typeface="ヒラギノ角ゴ Pro W3" charset="0"/>
                <a:cs typeface="ヒラギノ角ゴ Pro W3" charset="0"/>
              </a:defRPr>
            </a:lvl3pPr>
            <a:lvl4pPr algn="l" defTabSz="456392" rtl="0" eaLnBrk="1" fontAlgn="base" hangingPunct="1">
              <a:lnSpc>
                <a:spcPts val="5603"/>
              </a:lnSpc>
              <a:spcBef>
                <a:spcPct val="0"/>
              </a:spcBef>
              <a:spcAft>
                <a:spcPct val="0"/>
              </a:spcAft>
              <a:defRPr sz="5600" b="1">
                <a:solidFill>
                  <a:schemeClr val="tx1"/>
                </a:solidFill>
                <a:latin typeface="Calibri" charset="0"/>
                <a:ea typeface="ヒラギノ角ゴ Pro W3" charset="0"/>
                <a:cs typeface="ヒラギノ角ゴ Pro W3" charset="0"/>
              </a:defRPr>
            </a:lvl4pPr>
            <a:lvl5pPr algn="l" defTabSz="456392" rtl="0" eaLnBrk="1" fontAlgn="base" hangingPunct="1">
              <a:lnSpc>
                <a:spcPts val="5603"/>
              </a:lnSpc>
              <a:spcBef>
                <a:spcPct val="0"/>
              </a:spcBef>
              <a:spcAft>
                <a:spcPct val="0"/>
              </a:spcAft>
              <a:defRPr sz="5600" b="1">
                <a:solidFill>
                  <a:schemeClr val="tx1"/>
                </a:solidFill>
                <a:latin typeface="Calibri" charset="0"/>
                <a:ea typeface="ヒラギノ角ゴ Pro W3" charset="0"/>
                <a:cs typeface="ヒラギノ角ゴ Pro W3" charset="0"/>
              </a:defRPr>
            </a:lvl5pPr>
            <a:lvl6pPr marL="457187" algn="l" defTabSz="457187" rtl="0" eaLnBrk="1" fontAlgn="base" hangingPunct="1">
              <a:lnSpc>
                <a:spcPts val="5600"/>
              </a:lnSpc>
              <a:spcBef>
                <a:spcPct val="0"/>
              </a:spcBef>
              <a:spcAft>
                <a:spcPct val="0"/>
              </a:spcAft>
              <a:defRPr sz="5600" b="1">
                <a:solidFill>
                  <a:schemeClr val="tx1"/>
                </a:solidFill>
                <a:latin typeface="Calibri" charset="0"/>
                <a:ea typeface="ヒラギノ角ゴ Pro W3" charset="0"/>
                <a:cs typeface="ヒラギノ角ゴ Pro W3" charset="0"/>
              </a:defRPr>
            </a:lvl6pPr>
            <a:lvl7pPr marL="914373" algn="l" defTabSz="457187" rtl="0" eaLnBrk="1" fontAlgn="base" hangingPunct="1">
              <a:lnSpc>
                <a:spcPts val="5600"/>
              </a:lnSpc>
              <a:spcBef>
                <a:spcPct val="0"/>
              </a:spcBef>
              <a:spcAft>
                <a:spcPct val="0"/>
              </a:spcAft>
              <a:defRPr sz="5600" b="1">
                <a:solidFill>
                  <a:schemeClr val="tx1"/>
                </a:solidFill>
                <a:latin typeface="Calibri" charset="0"/>
                <a:ea typeface="ヒラギノ角ゴ Pro W3" charset="0"/>
                <a:cs typeface="ヒラギノ角ゴ Pro W3" charset="0"/>
              </a:defRPr>
            </a:lvl7pPr>
            <a:lvl8pPr marL="1371560" algn="l" defTabSz="457187" rtl="0" eaLnBrk="1" fontAlgn="base" hangingPunct="1">
              <a:lnSpc>
                <a:spcPts val="5600"/>
              </a:lnSpc>
              <a:spcBef>
                <a:spcPct val="0"/>
              </a:spcBef>
              <a:spcAft>
                <a:spcPct val="0"/>
              </a:spcAft>
              <a:defRPr sz="5600" b="1">
                <a:solidFill>
                  <a:schemeClr val="tx1"/>
                </a:solidFill>
                <a:latin typeface="Calibri" charset="0"/>
                <a:ea typeface="ヒラギノ角ゴ Pro W3" charset="0"/>
                <a:cs typeface="ヒラギノ角ゴ Pro W3" charset="0"/>
              </a:defRPr>
            </a:lvl8pPr>
            <a:lvl9pPr marL="1828747" algn="l" defTabSz="457187" rtl="0" eaLnBrk="1" fontAlgn="base" hangingPunct="1">
              <a:lnSpc>
                <a:spcPts val="5600"/>
              </a:lnSpc>
              <a:spcBef>
                <a:spcPct val="0"/>
              </a:spcBef>
              <a:spcAft>
                <a:spcPct val="0"/>
              </a:spcAft>
              <a:defRPr sz="5600" b="1">
                <a:solidFill>
                  <a:schemeClr val="tx1"/>
                </a:solidFill>
                <a:latin typeface="Calibri" charset="0"/>
                <a:ea typeface="ヒラギノ角ゴ Pro W3" charset="0"/>
                <a:cs typeface="ヒラギノ角ゴ Pro W3" charset="0"/>
              </a:defRPr>
            </a:lvl9pPr>
          </a:lstStyle>
          <a:p>
            <a:r>
              <a:rPr lang="en-GB" dirty="0" smtClean="0">
                <a:latin typeface="+mj-lt"/>
              </a:rPr>
              <a:t>What is the Sustainability and Transformation Plan?</a:t>
            </a:r>
            <a:endParaRPr lang="en-GB" dirty="0">
              <a:latin typeface="+mj-lt"/>
            </a:endParaRPr>
          </a:p>
        </p:txBody>
      </p:sp>
    </p:spTree>
    <p:extLst>
      <p:ext uri="{BB962C8B-B14F-4D97-AF65-F5344CB8AC3E}">
        <p14:creationId xmlns:p14="http://schemas.microsoft.com/office/powerpoint/2010/main" val="875812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819" y="685676"/>
            <a:ext cx="8505006" cy="470460"/>
          </a:xfrm>
        </p:spPr>
        <p:txBody>
          <a:bodyPr/>
          <a:lstStyle/>
          <a:p>
            <a:r>
              <a:rPr lang="en-GB" dirty="0" smtClean="0">
                <a:latin typeface="+mn-lt"/>
              </a:rPr>
              <a:t>Why are we developing the strategy?</a:t>
            </a:r>
            <a:endParaRPr lang="en-GB" dirty="0">
              <a:latin typeface="+mn-lt"/>
            </a:endParaRPr>
          </a:p>
        </p:txBody>
      </p:sp>
      <p:sp>
        <p:nvSpPr>
          <p:cNvPr id="5" name="Content Placeholder 2"/>
          <p:cNvSpPr>
            <a:spLocks noGrp="1"/>
          </p:cNvSpPr>
          <p:nvPr>
            <p:ph idx="1"/>
          </p:nvPr>
        </p:nvSpPr>
        <p:spPr>
          <a:xfrm>
            <a:off x="363934" y="1268823"/>
            <a:ext cx="8425462" cy="4971339"/>
          </a:xfrm>
        </p:spPr>
        <p:txBody>
          <a:bodyPr>
            <a:noAutofit/>
          </a:bodyPr>
          <a:lstStyle/>
          <a:p>
            <a:pPr marL="0" indent="0">
              <a:buNone/>
            </a:pPr>
            <a:r>
              <a:rPr lang="en-GB" sz="1800" dirty="0">
                <a:latin typeface="+mn-lt"/>
              </a:rPr>
              <a:t>We have a shared understanding of the challenges facing south east London. These are outlined in our </a:t>
            </a:r>
            <a:r>
              <a:rPr lang="en-GB" sz="1800" dirty="0" smtClean="0">
                <a:latin typeface="+mn-lt"/>
              </a:rPr>
              <a:t>case </a:t>
            </a:r>
            <a:r>
              <a:rPr lang="en-GB" sz="1800" dirty="0">
                <a:latin typeface="+mn-lt"/>
              </a:rPr>
              <a:t>for </a:t>
            </a:r>
            <a:r>
              <a:rPr lang="en-GB" sz="1800" dirty="0" smtClean="0">
                <a:latin typeface="+mn-lt"/>
              </a:rPr>
              <a:t>change.</a:t>
            </a:r>
          </a:p>
          <a:p>
            <a:pPr marL="0" indent="0">
              <a:buNone/>
            </a:pPr>
            <a:endParaRPr lang="en-GB" sz="1800" dirty="0">
              <a:latin typeface="+mn-lt"/>
            </a:endParaRPr>
          </a:p>
          <a:p>
            <a:pPr marL="0" indent="0">
              <a:buNone/>
            </a:pPr>
            <a:r>
              <a:rPr lang="en-GB" sz="1800" dirty="0">
                <a:latin typeface="+mn-lt"/>
              </a:rPr>
              <a:t>Our health outcomes in south east London are not as good as </a:t>
            </a:r>
            <a:r>
              <a:rPr lang="en-GB" sz="1800" dirty="0" smtClean="0">
                <a:latin typeface="+mn-lt"/>
              </a:rPr>
              <a:t>they should </a:t>
            </a:r>
            <a:r>
              <a:rPr lang="en-GB" sz="1800" dirty="0">
                <a:latin typeface="+mn-lt"/>
              </a:rPr>
              <a:t>be:</a:t>
            </a:r>
          </a:p>
          <a:p>
            <a:r>
              <a:rPr lang="en-GB" sz="1800" dirty="0" smtClean="0">
                <a:latin typeface="+mn-lt"/>
              </a:rPr>
              <a:t>Too </a:t>
            </a:r>
            <a:r>
              <a:rPr lang="en-GB" sz="1800" dirty="0">
                <a:latin typeface="+mn-lt"/>
              </a:rPr>
              <a:t>many people live with preventable ill health or die too early</a:t>
            </a:r>
          </a:p>
          <a:p>
            <a:r>
              <a:rPr lang="en-GB" sz="1800" dirty="0" smtClean="0">
                <a:latin typeface="+mn-lt"/>
              </a:rPr>
              <a:t>The </a:t>
            </a:r>
            <a:r>
              <a:rPr lang="en-GB" sz="1800" dirty="0">
                <a:latin typeface="+mn-lt"/>
              </a:rPr>
              <a:t>outcomes from care in our health services vary significantly and high quality care is not available all the time</a:t>
            </a:r>
          </a:p>
          <a:p>
            <a:r>
              <a:rPr lang="en-GB" sz="1800" dirty="0" smtClean="0">
                <a:latin typeface="+mn-lt"/>
              </a:rPr>
              <a:t>We </a:t>
            </a:r>
            <a:r>
              <a:rPr lang="en-GB" sz="1800" dirty="0">
                <a:latin typeface="+mn-lt"/>
              </a:rPr>
              <a:t>don’t treat people early enough to have the best results</a:t>
            </a:r>
          </a:p>
          <a:p>
            <a:r>
              <a:rPr lang="en-GB" sz="1800" dirty="0" smtClean="0">
                <a:latin typeface="+mn-lt"/>
              </a:rPr>
              <a:t>People’s </a:t>
            </a:r>
            <a:r>
              <a:rPr lang="en-GB" sz="1800" dirty="0">
                <a:latin typeface="+mn-lt"/>
              </a:rPr>
              <a:t>experience of care is very variable and can be much better</a:t>
            </a:r>
          </a:p>
          <a:p>
            <a:r>
              <a:rPr lang="en-GB" sz="1800" dirty="0" smtClean="0">
                <a:latin typeface="+mn-lt"/>
              </a:rPr>
              <a:t>Patients </a:t>
            </a:r>
            <a:r>
              <a:rPr lang="en-GB" sz="1800" dirty="0">
                <a:latin typeface="+mn-lt"/>
              </a:rPr>
              <a:t>tell us that their care is not joined up between different services</a:t>
            </a:r>
          </a:p>
          <a:p>
            <a:r>
              <a:rPr lang="en-GB" sz="1800" dirty="0" smtClean="0">
                <a:latin typeface="+mn-lt"/>
              </a:rPr>
              <a:t>The </a:t>
            </a:r>
            <a:r>
              <a:rPr lang="en-GB" sz="1800" dirty="0">
                <a:latin typeface="+mn-lt"/>
              </a:rPr>
              <a:t>money to pay for the NHS is limited and need is continually increasing</a:t>
            </a:r>
          </a:p>
          <a:p>
            <a:r>
              <a:rPr lang="en-GB" sz="1800" dirty="0" smtClean="0">
                <a:latin typeface="+mn-lt"/>
              </a:rPr>
              <a:t>Every </a:t>
            </a:r>
            <a:r>
              <a:rPr lang="en-GB" sz="1800" dirty="0">
                <a:latin typeface="+mn-lt"/>
              </a:rPr>
              <a:t>one of us pays for the NHS and we have a responsibility to spend this money well</a:t>
            </a:r>
            <a:endParaRPr lang="en-US" sz="1800" dirty="0" smtClean="0">
              <a:latin typeface="+mn-lt"/>
            </a:endParaRPr>
          </a:p>
        </p:txBody>
      </p:sp>
    </p:spTree>
    <p:extLst>
      <p:ext uri="{BB962C8B-B14F-4D97-AF65-F5344CB8AC3E}">
        <p14:creationId xmlns:p14="http://schemas.microsoft.com/office/powerpoint/2010/main" val="1204573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819" y="685676"/>
            <a:ext cx="8505006" cy="470460"/>
          </a:xfrm>
        </p:spPr>
        <p:txBody>
          <a:bodyPr/>
          <a:lstStyle/>
          <a:p>
            <a:r>
              <a:rPr lang="en-GB" dirty="0" smtClean="0">
                <a:latin typeface="+mj-lt"/>
              </a:rPr>
              <a:t>What are the main aims?</a:t>
            </a:r>
            <a:endParaRPr lang="en-GB" dirty="0">
              <a:latin typeface="+mj-lt"/>
            </a:endParaRPr>
          </a:p>
        </p:txBody>
      </p:sp>
      <p:sp>
        <p:nvSpPr>
          <p:cNvPr id="5" name="Content Placeholder 2"/>
          <p:cNvSpPr>
            <a:spLocks noGrp="1"/>
          </p:cNvSpPr>
          <p:nvPr>
            <p:ph idx="1"/>
          </p:nvPr>
        </p:nvSpPr>
        <p:spPr/>
        <p:txBody>
          <a:bodyPr>
            <a:noAutofit/>
          </a:bodyPr>
          <a:lstStyle/>
          <a:p>
            <a:pPr marL="0" indent="0">
              <a:buNone/>
            </a:pPr>
            <a:r>
              <a:rPr lang="en-GB" sz="1800" dirty="0" smtClean="0">
                <a:latin typeface="+mj-lt"/>
              </a:rPr>
              <a:t>In </a:t>
            </a:r>
            <a:r>
              <a:rPr lang="en-GB" sz="1800" dirty="0">
                <a:latin typeface="+mj-lt"/>
              </a:rPr>
              <a:t>south east London the NHS spend is £4billion. Over the next five years we aim to get better value and achieve better outcomes by:</a:t>
            </a:r>
          </a:p>
          <a:p>
            <a:r>
              <a:rPr lang="en-GB" sz="1800" dirty="0" smtClean="0">
                <a:latin typeface="+mj-lt"/>
              </a:rPr>
              <a:t>Supporting </a:t>
            </a:r>
            <a:r>
              <a:rPr lang="en-GB" sz="1800" dirty="0">
                <a:latin typeface="+mj-lt"/>
              </a:rPr>
              <a:t>people to be more in control of their health and have a greater say in their own care</a:t>
            </a:r>
          </a:p>
          <a:p>
            <a:r>
              <a:rPr lang="en-GB" sz="1800" dirty="0" smtClean="0">
                <a:latin typeface="+mj-lt"/>
              </a:rPr>
              <a:t>Helping </a:t>
            </a:r>
            <a:r>
              <a:rPr lang="en-GB" sz="1800" dirty="0">
                <a:latin typeface="+mj-lt"/>
              </a:rPr>
              <a:t>people to live independently and know what to do when things go wrong</a:t>
            </a:r>
          </a:p>
          <a:p>
            <a:r>
              <a:rPr lang="en-GB" sz="1800" dirty="0" smtClean="0">
                <a:latin typeface="+mj-lt"/>
              </a:rPr>
              <a:t>Helping </a:t>
            </a:r>
            <a:r>
              <a:rPr lang="en-GB" sz="1800" dirty="0">
                <a:latin typeface="+mj-lt"/>
              </a:rPr>
              <a:t>communities to support one another</a:t>
            </a:r>
          </a:p>
          <a:p>
            <a:r>
              <a:rPr lang="en-GB" sz="1800" dirty="0" smtClean="0">
                <a:latin typeface="+mj-lt"/>
              </a:rPr>
              <a:t>Making </a:t>
            </a:r>
            <a:r>
              <a:rPr lang="en-GB" sz="1800" dirty="0">
                <a:latin typeface="+mj-lt"/>
              </a:rPr>
              <a:t>sure primary care services are consistently excellent and with an increased focus on prevention</a:t>
            </a:r>
          </a:p>
          <a:p>
            <a:r>
              <a:rPr lang="en-GB" sz="1800" dirty="0" smtClean="0">
                <a:latin typeface="+mj-lt"/>
              </a:rPr>
              <a:t>Reducing </a:t>
            </a:r>
            <a:r>
              <a:rPr lang="en-GB" sz="1800" dirty="0">
                <a:latin typeface="+mj-lt"/>
              </a:rPr>
              <a:t>variation in healthcare outcomes and addressing inequalities by raising the standards in our health services to match the best</a:t>
            </a:r>
          </a:p>
          <a:p>
            <a:r>
              <a:rPr lang="en-GB" sz="1800" dirty="0" smtClean="0">
                <a:latin typeface="+mj-lt"/>
              </a:rPr>
              <a:t>Developing </a:t>
            </a:r>
            <a:r>
              <a:rPr lang="en-GB" sz="1800" dirty="0">
                <a:latin typeface="+mj-lt"/>
              </a:rPr>
              <a:t>joined up care so that people receive the support they need when they need it</a:t>
            </a:r>
          </a:p>
          <a:p>
            <a:r>
              <a:rPr lang="en-GB" sz="1800" dirty="0" smtClean="0">
                <a:latin typeface="+mj-lt"/>
              </a:rPr>
              <a:t>Delivering </a:t>
            </a:r>
            <a:r>
              <a:rPr lang="en-GB" sz="1800" dirty="0">
                <a:latin typeface="+mj-lt"/>
              </a:rPr>
              <a:t>services that meet the same high quality standards whenever and wherever care is provided</a:t>
            </a:r>
          </a:p>
          <a:p>
            <a:r>
              <a:rPr lang="en-GB" sz="1800" dirty="0" smtClean="0">
                <a:latin typeface="+mj-lt"/>
              </a:rPr>
              <a:t>Spending </a:t>
            </a:r>
            <a:r>
              <a:rPr lang="en-GB" sz="1800" dirty="0">
                <a:latin typeface="+mj-lt"/>
              </a:rPr>
              <a:t>our money wisely, to deliver better outcomes and avoid waste</a:t>
            </a:r>
            <a:endParaRPr lang="en-US" sz="1800" dirty="0" smtClean="0">
              <a:latin typeface="+mj-lt"/>
            </a:endParaRPr>
          </a:p>
        </p:txBody>
      </p:sp>
    </p:spTree>
    <p:extLst>
      <p:ext uri="{BB962C8B-B14F-4D97-AF65-F5344CB8AC3E}">
        <p14:creationId xmlns:p14="http://schemas.microsoft.com/office/powerpoint/2010/main" val="3522502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mj-lt"/>
              </a:rPr>
              <a:t>How are we taking forward this work?</a:t>
            </a:r>
            <a:endParaRPr lang="en-GB" dirty="0">
              <a:latin typeface="+mj-lt"/>
            </a:endParaRPr>
          </a:p>
        </p:txBody>
      </p:sp>
      <p:sp>
        <p:nvSpPr>
          <p:cNvPr id="5" name="Content Placeholder 2"/>
          <p:cNvSpPr>
            <a:spLocks noGrp="1"/>
          </p:cNvSpPr>
          <p:nvPr>
            <p:ph idx="1"/>
          </p:nvPr>
        </p:nvSpPr>
        <p:spPr>
          <a:xfrm>
            <a:off x="414038" y="1481765"/>
            <a:ext cx="4132910" cy="3599989"/>
          </a:xfrm>
        </p:spPr>
        <p:txBody>
          <a:bodyPr>
            <a:noAutofit/>
          </a:bodyPr>
          <a:lstStyle/>
          <a:p>
            <a:pPr marL="0" indent="0">
              <a:buNone/>
            </a:pPr>
            <a:r>
              <a:rPr lang="en-GB" sz="1800" dirty="0" smtClean="0">
                <a:latin typeface="+mj-lt"/>
              </a:rPr>
              <a:t>Six </a:t>
            </a:r>
            <a:r>
              <a:rPr lang="en-GB" sz="1800" dirty="0">
                <a:latin typeface="+mj-lt"/>
              </a:rPr>
              <a:t>priorities for improvement. These are referred to as Clinical Leadership Groups (CLGs) and focus on</a:t>
            </a:r>
            <a:r>
              <a:rPr lang="en-GB" sz="1800" dirty="0" smtClean="0">
                <a:latin typeface="+mj-lt"/>
              </a:rPr>
              <a:t>:</a:t>
            </a:r>
          </a:p>
          <a:p>
            <a:pPr marL="0" indent="0">
              <a:buNone/>
            </a:pPr>
            <a:endParaRPr lang="en-GB" sz="1800" dirty="0">
              <a:latin typeface="+mj-lt"/>
            </a:endParaRPr>
          </a:p>
          <a:p>
            <a:r>
              <a:rPr lang="en-GB" sz="1800" dirty="0" smtClean="0">
                <a:latin typeface="+mj-lt"/>
              </a:rPr>
              <a:t>Community </a:t>
            </a:r>
            <a:r>
              <a:rPr lang="en-GB" sz="1800" dirty="0">
                <a:latin typeface="+mj-lt"/>
              </a:rPr>
              <a:t>based care</a:t>
            </a:r>
          </a:p>
          <a:p>
            <a:r>
              <a:rPr lang="en-GB" sz="1800" dirty="0" smtClean="0">
                <a:latin typeface="+mj-lt"/>
              </a:rPr>
              <a:t>Planned </a:t>
            </a:r>
            <a:r>
              <a:rPr lang="en-GB" sz="1800" dirty="0">
                <a:latin typeface="+mj-lt"/>
              </a:rPr>
              <a:t>care</a:t>
            </a:r>
          </a:p>
          <a:p>
            <a:r>
              <a:rPr lang="en-GB" sz="1800" dirty="0" smtClean="0">
                <a:latin typeface="+mj-lt"/>
              </a:rPr>
              <a:t>Urgent </a:t>
            </a:r>
            <a:r>
              <a:rPr lang="en-GB" sz="1800" dirty="0">
                <a:latin typeface="+mj-lt"/>
              </a:rPr>
              <a:t>and emergency care</a:t>
            </a:r>
          </a:p>
          <a:p>
            <a:r>
              <a:rPr lang="en-GB" sz="1800" dirty="0" smtClean="0">
                <a:latin typeface="+mj-lt"/>
              </a:rPr>
              <a:t>Maternity</a:t>
            </a:r>
            <a:endParaRPr lang="en-GB" sz="1800" dirty="0">
              <a:latin typeface="+mj-lt"/>
            </a:endParaRPr>
          </a:p>
          <a:p>
            <a:r>
              <a:rPr lang="en-GB" sz="1800" dirty="0" smtClean="0">
                <a:latin typeface="+mj-lt"/>
              </a:rPr>
              <a:t>Children </a:t>
            </a:r>
            <a:r>
              <a:rPr lang="en-GB" sz="1800" dirty="0">
                <a:latin typeface="+mj-lt"/>
              </a:rPr>
              <a:t>and young people</a:t>
            </a:r>
          </a:p>
          <a:p>
            <a:r>
              <a:rPr lang="en-GB" sz="1800" dirty="0" smtClean="0">
                <a:latin typeface="+mj-lt"/>
              </a:rPr>
              <a:t>Cancer</a:t>
            </a:r>
          </a:p>
          <a:p>
            <a:endParaRPr lang="en-GB" sz="1800" dirty="0">
              <a:latin typeface="+mj-lt"/>
            </a:endParaRPr>
          </a:p>
          <a:p>
            <a:pPr marL="0" indent="0">
              <a:buNone/>
            </a:pPr>
            <a:r>
              <a:rPr lang="en-GB" sz="1800" b="1" dirty="0" smtClean="0">
                <a:latin typeface="+mj-lt"/>
              </a:rPr>
              <a:t>Mental health </a:t>
            </a:r>
            <a:r>
              <a:rPr lang="en-GB" sz="1800" dirty="0" smtClean="0">
                <a:latin typeface="+mj-lt"/>
              </a:rPr>
              <a:t>is embedded across the programme and is  recognised in each of our CLGs.</a:t>
            </a:r>
            <a:endParaRPr lang="en-US" sz="1800" dirty="0" smtClean="0">
              <a:latin typeface="+mj-lt"/>
            </a:endParaRPr>
          </a:p>
        </p:txBody>
      </p:sp>
      <p:sp>
        <p:nvSpPr>
          <p:cNvPr id="2" name="Rectangle 1"/>
          <p:cNvSpPr/>
          <p:nvPr/>
        </p:nvSpPr>
        <p:spPr>
          <a:xfrm>
            <a:off x="4703524" y="1444555"/>
            <a:ext cx="4127326" cy="4524315"/>
          </a:xfrm>
          <a:prstGeom prst="rect">
            <a:avLst/>
          </a:prstGeom>
          <a:solidFill>
            <a:schemeClr val="bg1">
              <a:lumMod val="95000"/>
            </a:schemeClr>
          </a:solidFill>
        </p:spPr>
        <p:txBody>
          <a:bodyPr wrap="square">
            <a:spAutoFit/>
          </a:bodyPr>
          <a:lstStyle/>
          <a:p>
            <a:r>
              <a:rPr lang="en-GB" b="1" dirty="0">
                <a:latin typeface="+mj-lt"/>
                <a:cs typeface="Arial" panose="020B0604020202020204" pitchFamily="34" charset="0"/>
              </a:rPr>
              <a:t>Clinical Leadership </a:t>
            </a:r>
            <a:r>
              <a:rPr lang="en-GB" b="1" dirty="0" smtClean="0">
                <a:latin typeface="+mj-lt"/>
                <a:cs typeface="Arial" panose="020B0604020202020204" pitchFamily="34" charset="0"/>
              </a:rPr>
              <a:t>Groups</a:t>
            </a:r>
          </a:p>
          <a:p>
            <a:endParaRPr lang="en-GB" dirty="0">
              <a:latin typeface="+mj-lt"/>
              <a:cs typeface="Arial" panose="020B0604020202020204" pitchFamily="34" charset="0"/>
            </a:endParaRPr>
          </a:p>
          <a:p>
            <a:r>
              <a:rPr lang="en-GB" dirty="0">
                <a:latin typeface="+mj-lt"/>
                <a:cs typeface="Arial" panose="020B0604020202020204" pitchFamily="34" charset="0"/>
              </a:rPr>
              <a:t>Majority of strategy has been designed through clinical leadership groups: </a:t>
            </a:r>
            <a:endParaRPr lang="en-GB" dirty="0" smtClean="0">
              <a:latin typeface="+mj-lt"/>
              <a:cs typeface="Arial" panose="020B0604020202020204" pitchFamily="34" charset="0"/>
            </a:endParaRPr>
          </a:p>
          <a:p>
            <a:endParaRPr lang="en-GB" dirty="0">
              <a:latin typeface="+mj-lt"/>
              <a:cs typeface="Arial" panose="020B0604020202020204" pitchFamily="34" charset="0"/>
            </a:endParaRPr>
          </a:p>
          <a:p>
            <a:pPr marL="285750" indent="-285750">
              <a:buFont typeface="Arial" panose="020B0604020202020204" pitchFamily="34" charset="0"/>
              <a:buChar char="•"/>
            </a:pPr>
            <a:r>
              <a:rPr lang="en-GB" dirty="0" smtClean="0">
                <a:latin typeface="+mj-lt"/>
                <a:cs typeface="Arial" panose="020B0604020202020204" pitchFamily="34" charset="0"/>
              </a:rPr>
              <a:t>Formed </a:t>
            </a:r>
            <a:r>
              <a:rPr lang="en-GB" dirty="0">
                <a:latin typeface="+mj-lt"/>
                <a:cs typeface="Arial" panose="020B0604020202020204" pitchFamily="34" charset="0"/>
              </a:rPr>
              <a:t>from clinicians, commissioners, social care leads and other experts</a:t>
            </a:r>
          </a:p>
          <a:p>
            <a:pPr marL="285750" indent="-285750">
              <a:buFont typeface="Arial" panose="020B0604020202020204" pitchFamily="34" charset="0"/>
              <a:buChar char="•"/>
            </a:pPr>
            <a:r>
              <a:rPr lang="en-GB" dirty="0" smtClean="0">
                <a:latin typeface="+mj-lt"/>
                <a:cs typeface="Arial" panose="020B0604020202020204" pitchFamily="34" charset="0"/>
              </a:rPr>
              <a:t>Include Healthwatch representatives </a:t>
            </a:r>
            <a:r>
              <a:rPr lang="en-GB" dirty="0">
                <a:latin typeface="+mj-lt"/>
                <a:cs typeface="Arial" panose="020B0604020202020204" pitchFamily="34" charset="0"/>
              </a:rPr>
              <a:t>and other patient and public voices</a:t>
            </a:r>
          </a:p>
          <a:p>
            <a:pPr marL="285750" indent="-285750">
              <a:buFont typeface="Arial" panose="020B0604020202020204" pitchFamily="34" charset="0"/>
              <a:buChar char="•"/>
            </a:pPr>
            <a:r>
              <a:rPr lang="en-GB" dirty="0" smtClean="0">
                <a:latin typeface="+mj-lt"/>
                <a:cs typeface="Arial" panose="020B0604020202020204" pitchFamily="34" charset="0"/>
              </a:rPr>
              <a:t>Each </a:t>
            </a:r>
            <a:r>
              <a:rPr lang="en-GB" dirty="0">
                <a:latin typeface="+mj-lt"/>
                <a:cs typeface="Arial" panose="020B0604020202020204" pitchFamily="34" charset="0"/>
              </a:rPr>
              <a:t>CLG has developed a number of interventions and assessed the impacts of these </a:t>
            </a:r>
          </a:p>
          <a:p>
            <a:pPr marL="285750" indent="-285750">
              <a:buFont typeface="Arial" panose="020B0604020202020204" pitchFamily="34" charset="0"/>
              <a:buChar char="•"/>
            </a:pPr>
            <a:r>
              <a:rPr lang="en-GB" dirty="0" smtClean="0">
                <a:latin typeface="+mj-lt"/>
                <a:cs typeface="Arial" panose="020B0604020202020204" pitchFamily="34" charset="0"/>
              </a:rPr>
              <a:t>Impacts </a:t>
            </a:r>
            <a:r>
              <a:rPr lang="en-GB" dirty="0">
                <a:latin typeface="+mj-lt"/>
                <a:cs typeface="Arial" panose="020B0604020202020204" pitchFamily="34" charset="0"/>
              </a:rPr>
              <a:t>include improved quality, better and less variable outcomes. value for money and sustainability</a:t>
            </a:r>
          </a:p>
        </p:txBody>
      </p:sp>
    </p:spTree>
    <p:extLst>
      <p:ext uri="{BB962C8B-B14F-4D97-AF65-F5344CB8AC3E}">
        <p14:creationId xmlns:p14="http://schemas.microsoft.com/office/powerpoint/2010/main" val="3924154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5681" y="685676"/>
            <a:ext cx="8505006" cy="470460"/>
          </a:xfrm>
        </p:spPr>
        <p:txBody>
          <a:bodyPr/>
          <a:lstStyle/>
          <a:p>
            <a:r>
              <a:rPr lang="en-GB" dirty="0" smtClean="0">
                <a:latin typeface="+mj-lt"/>
              </a:rPr>
              <a:t>Our work groups in more detail</a:t>
            </a:r>
            <a:endParaRPr lang="en-GB" dirty="0">
              <a:latin typeface="+mj-lt"/>
            </a:endParaRPr>
          </a:p>
        </p:txBody>
      </p:sp>
      <p:sp>
        <p:nvSpPr>
          <p:cNvPr id="6" name="Rectangle 5"/>
          <p:cNvSpPr/>
          <p:nvPr/>
        </p:nvSpPr>
        <p:spPr>
          <a:xfrm>
            <a:off x="183717" y="1161929"/>
            <a:ext cx="2772426" cy="2369880"/>
          </a:xfrm>
          <a:prstGeom prst="rect">
            <a:avLst/>
          </a:prstGeom>
          <a:solidFill>
            <a:schemeClr val="bg1">
              <a:lumMod val="95000"/>
            </a:schemeClr>
          </a:solidFill>
        </p:spPr>
        <p:txBody>
          <a:bodyPr wrap="square">
            <a:spAutoFit/>
          </a:bodyPr>
          <a:lstStyle/>
          <a:p>
            <a:r>
              <a:rPr lang="en-GB" sz="1200" b="1" dirty="0">
                <a:cs typeface="Arial" panose="020B0604020202020204" pitchFamily="34" charset="0"/>
              </a:rPr>
              <a:t>Community Based Care delivered </a:t>
            </a:r>
            <a:r>
              <a:rPr lang="en-GB" sz="1200" b="1" dirty="0" smtClean="0">
                <a:cs typeface="Arial" panose="020B0604020202020204" pitchFamily="34" charset="0"/>
              </a:rPr>
              <a:t>through </a:t>
            </a:r>
            <a:r>
              <a:rPr lang="en-GB" sz="1200" b="1" dirty="0">
                <a:cs typeface="Arial" panose="020B0604020202020204" pitchFamily="34" charset="0"/>
              </a:rPr>
              <a:t>Local Care Networks</a:t>
            </a:r>
          </a:p>
          <a:p>
            <a:pPr marL="171450" indent="-171450">
              <a:buFont typeface="Arial" panose="020B0604020202020204" pitchFamily="34" charset="0"/>
              <a:buChar char="•"/>
            </a:pPr>
            <a:r>
              <a:rPr lang="en-GB" sz="1200" dirty="0" smtClean="0">
                <a:cs typeface="Arial" panose="020B0604020202020204" pitchFamily="34" charset="0"/>
              </a:rPr>
              <a:t>Transformation </a:t>
            </a:r>
            <a:r>
              <a:rPr lang="en-GB" sz="1200" dirty="0">
                <a:cs typeface="Arial" panose="020B0604020202020204" pitchFamily="34" charset="0"/>
              </a:rPr>
              <a:t>foundation of the strategy by supporting people to live healthier lives in their </a:t>
            </a:r>
            <a:r>
              <a:rPr lang="en-GB" sz="1200" dirty="0" smtClean="0">
                <a:cs typeface="Arial" panose="020B0604020202020204" pitchFamily="34" charset="0"/>
              </a:rPr>
              <a:t>communities</a:t>
            </a:r>
            <a:endParaRPr lang="en-GB" sz="1200" dirty="0">
              <a:cs typeface="Arial" panose="020B0604020202020204" pitchFamily="34" charset="0"/>
            </a:endParaRPr>
          </a:p>
          <a:p>
            <a:pPr marL="171450" indent="-171450">
              <a:buFont typeface="Arial" panose="020B0604020202020204" pitchFamily="34" charset="0"/>
              <a:buChar char="•"/>
            </a:pPr>
            <a:r>
              <a:rPr lang="en-GB" sz="1200" dirty="0" smtClean="0">
                <a:cs typeface="Arial" panose="020B0604020202020204" pitchFamily="34" charset="0"/>
              </a:rPr>
              <a:t>Place </a:t>
            </a:r>
            <a:r>
              <a:rPr lang="en-GB" sz="1200" dirty="0">
                <a:cs typeface="Arial" panose="020B0604020202020204" pitchFamily="34" charset="0"/>
              </a:rPr>
              <a:t>people at the centre of care</a:t>
            </a:r>
          </a:p>
          <a:p>
            <a:pPr marL="171450" indent="-171450">
              <a:buFont typeface="Arial" panose="020B0604020202020204" pitchFamily="34" charset="0"/>
              <a:buChar char="•"/>
            </a:pPr>
            <a:r>
              <a:rPr lang="en-GB" sz="1200" dirty="0" smtClean="0">
                <a:cs typeface="Arial" panose="020B0604020202020204" pitchFamily="34" charset="0"/>
              </a:rPr>
              <a:t>Local </a:t>
            </a:r>
            <a:r>
              <a:rPr lang="en-GB" sz="1200" dirty="0">
                <a:cs typeface="Arial" panose="020B0604020202020204" pitchFamily="34" charset="0"/>
              </a:rPr>
              <a:t>Care Networks will deliver Community Based Care to local </a:t>
            </a:r>
            <a:r>
              <a:rPr lang="en-GB" sz="1200" dirty="0" smtClean="0">
                <a:cs typeface="Arial" panose="020B0604020202020204" pitchFamily="34" charset="0"/>
              </a:rPr>
              <a:t>populations</a:t>
            </a:r>
          </a:p>
          <a:p>
            <a:pPr marL="171450" indent="-171450">
              <a:buFont typeface="Arial" panose="020B0604020202020204" pitchFamily="34" charset="0"/>
              <a:buChar char="•"/>
            </a:pPr>
            <a:endParaRPr lang="en-GB" sz="10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p:txBody>
      </p:sp>
      <p:sp>
        <p:nvSpPr>
          <p:cNvPr id="7" name="Rectangle 6"/>
          <p:cNvSpPr/>
          <p:nvPr/>
        </p:nvSpPr>
        <p:spPr>
          <a:xfrm>
            <a:off x="3101781" y="1149965"/>
            <a:ext cx="2792805" cy="2308324"/>
          </a:xfrm>
          <a:prstGeom prst="rect">
            <a:avLst/>
          </a:prstGeom>
          <a:solidFill>
            <a:schemeClr val="bg1">
              <a:lumMod val="95000"/>
            </a:schemeClr>
          </a:solidFill>
        </p:spPr>
        <p:txBody>
          <a:bodyPr wrap="square">
            <a:spAutoFit/>
          </a:bodyPr>
          <a:lstStyle/>
          <a:p>
            <a:r>
              <a:rPr lang="en-GB" sz="1200" b="1" dirty="0">
                <a:cs typeface="Arial" panose="020B0604020202020204" pitchFamily="34" charset="0"/>
              </a:rPr>
              <a:t>Maternity:</a:t>
            </a:r>
          </a:p>
          <a:p>
            <a:pPr marL="171450" indent="-171450">
              <a:buFont typeface="Arial" panose="020B0604020202020204" pitchFamily="34" charset="0"/>
              <a:buChar char="•"/>
            </a:pPr>
            <a:r>
              <a:rPr lang="en-GB" sz="1200" dirty="0" smtClean="0">
                <a:cs typeface="Arial" panose="020B0604020202020204" pitchFamily="34" charset="0"/>
              </a:rPr>
              <a:t>Assessment </a:t>
            </a:r>
            <a:r>
              <a:rPr lang="en-GB" sz="1200" dirty="0">
                <a:cs typeface="Arial" panose="020B0604020202020204" pitchFamily="34" charset="0"/>
              </a:rPr>
              <a:t>of pregnancy risk at or before 10 weeks to assign the most appropriate midwife team from the outset</a:t>
            </a:r>
          </a:p>
          <a:p>
            <a:pPr marL="171450" indent="-171450">
              <a:buFont typeface="Arial" panose="020B0604020202020204" pitchFamily="34" charset="0"/>
              <a:buChar char="•"/>
            </a:pPr>
            <a:r>
              <a:rPr lang="en-GB" sz="1200" dirty="0" smtClean="0">
                <a:cs typeface="Arial" panose="020B0604020202020204" pitchFamily="34" charset="0"/>
              </a:rPr>
              <a:t>Culture </a:t>
            </a:r>
            <a:r>
              <a:rPr lang="en-GB" sz="1200" dirty="0">
                <a:cs typeface="Arial" panose="020B0604020202020204" pitchFamily="34" charset="0"/>
              </a:rPr>
              <a:t>of birthing units to encourage straightforward birth and improve the experience for low risk women</a:t>
            </a:r>
          </a:p>
          <a:p>
            <a:pPr marL="171450" indent="-171450">
              <a:buFont typeface="Arial" panose="020B0604020202020204" pitchFamily="34" charset="0"/>
              <a:buChar char="•"/>
            </a:pPr>
            <a:r>
              <a:rPr lang="en-GB" sz="1200" dirty="0" smtClean="0">
                <a:cs typeface="Arial" panose="020B0604020202020204" pitchFamily="34" charset="0"/>
              </a:rPr>
              <a:t>Achieving </a:t>
            </a:r>
            <a:r>
              <a:rPr lang="en-GB" sz="1200" dirty="0">
                <a:cs typeface="Arial" panose="020B0604020202020204" pitchFamily="34" charset="0"/>
              </a:rPr>
              <a:t>the London Quality Standards and </a:t>
            </a:r>
            <a:r>
              <a:rPr lang="en-GB" sz="1200" dirty="0" smtClean="0">
                <a:cs typeface="Arial" panose="020B0604020202020204" pitchFamily="34" charset="0"/>
              </a:rPr>
              <a:t>supporting </a:t>
            </a:r>
            <a:r>
              <a:rPr lang="en-GB" sz="1200" dirty="0">
                <a:cs typeface="Arial" panose="020B0604020202020204" pitchFamily="34" charset="0"/>
              </a:rPr>
              <a:t>improvement in the quality of service, safety, outcomes and </a:t>
            </a:r>
            <a:r>
              <a:rPr lang="en-GB" sz="1200" dirty="0" smtClean="0">
                <a:cs typeface="Arial" panose="020B0604020202020204" pitchFamily="34" charset="0"/>
              </a:rPr>
              <a:t>satisfaction</a:t>
            </a:r>
          </a:p>
        </p:txBody>
      </p:sp>
      <p:sp>
        <p:nvSpPr>
          <p:cNvPr id="8" name="Rectangle 7"/>
          <p:cNvSpPr/>
          <p:nvPr/>
        </p:nvSpPr>
        <p:spPr>
          <a:xfrm>
            <a:off x="6047486" y="1161922"/>
            <a:ext cx="2819944" cy="2400657"/>
          </a:xfrm>
          <a:prstGeom prst="rect">
            <a:avLst/>
          </a:prstGeom>
          <a:solidFill>
            <a:schemeClr val="bg1">
              <a:lumMod val="95000"/>
            </a:schemeClr>
          </a:solidFill>
        </p:spPr>
        <p:txBody>
          <a:bodyPr wrap="square">
            <a:spAutoFit/>
          </a:bodyPr>
          <a:lstStyle/>
          <a:p>
            <a:r>
              <a:rPr lang="en-GB" sz="1200" b="1" dirty="0">
                <a:latin typeface="+mj-lt"/>
                <a:cs typeface="Arial" panose="020B0604020202020204" pitchFamily="34" charset="0"/>
              </a:rPr>
              <a:t>Children and </a:t>
            </a:r>
            <a:r>
              <a:rPr lang="en-GB" sz="1200" b="1" dirty="0" smtClean="0">
                <a:latin typeface="+mj-lt"/>
                <a:cs typeface="Arial" panose="020B0604020202020204" pitchFamily="34" charset="0"/>
              </a:rPr>
              <a:t>young people</a:t>
            </a:r>
            <a:r>
              <a:rPr lang="en-GB" sz="1200" b="1" dirty="0">
                <a:latin typeface="+mj-lt"/>
                <a:cs typeface="Arial" panose="020B0604020202020204" pitchFamily="34" charset="0"/>
              </a:rPr>
              <a:t>:</a:t>
            </a:r>
          </a:p>
          <a:p>
            <a:pPr marL="171450" indent="-171450">
              <a:buFont typeface="Arial" panose="020B0604020202020204" pitchFamily="34" charset="0"/>
              <a:buChar char="•"/>
            </a:pPr>
            <a:r>
              <a:rPr lang="en-GB" sz="1200" dirty="0" smtClean="0">
                <a:latin typeface="+mj-lt"/>
                <a:cs typeface="Arial" panose="020B0604020202020204" pitchFamily="34" charset="0"/>
              </a:rPr>
              <a:t>Primary </a:t>
            </a:r>
            <a:r>
              <a:rPr lang="en-GB" sz="1200" dirty="0">
                <a:latin typeface="+mj-lt"/>
                <a:cs typeface="Arial" panose="020B0604020202020204" pitchFamily="34" charset="0"/>
              </a:rPr>
              <a:t>prevention and wellness</a:t>
            </a:r>
          </a:p>
          <a:p>
            <a:pPr marL="171450" indent="-171450">
              <a:buFont typeface="Arial" panose="020B0604020202020204" pitchFamily="34" charset="0"/>
              <a:buChar char="•"/>
            </a:pPr>
            <a:r>
              <a:rPr lang="en-GB" sz="1200" dirty="0" smtClean="0">
                <a:latin typeface="+mj-lt"/>
                <a:cs typeface="Arial" panose="020B0604020202020204" pitchFamily="34" charset="0"/>
              </a:rPr>
              <a:t>Children’s </a:t>
            </a:r>
            <a:r>
              <a:rPr lang="en-GB" sz="1200" dirty="0">
                <a:latin typeface="+mj-lt"/>
                <a:cs typeface="Arial" panose="020B0604020202020204" pitchFamily="34" charset="0"/>
              </a:rPr>
              <a:t>integrated community teams</a:t>
            </a:r>
          </a:p>
          <a:p>
            <a:pPr marL="171450" indent="-171450">
              <a:buFont typeface="Arial" panose="020B0604020202020204" pitchFamily="34" charset="0"/>
              <a:buChar char="•"/>
            </a:pPr>
            <a:r>
              <a:rPr lang="en-GB" sz="1200" dirty="0" smtClean="0">
                <a:latin typeface="+mj-lt"/>
                <a:cs typeface="Arial" panose="020B0604020202020204" pitchFamily="34" charset="0"/>
              </a:rPr>
              <a:t>Short </a:t>
            </a:r>
            <a:r>
              <a:rPr lang="en-GB" sz="1200" dirty="0">
                <a:latin typeface="+mj-lt"/>
                <a:cs typeface="Arial" panose="020B0604020202020204" pitchFamily="34" charset="0"/>
              </a:rPr>
              <a:t>stay paediatric units</a:t>
            </a:r>
          </a:p>
          <a:p>
            <a:pPr marL="171450" indent="-171450">
              <a:buFont typeface="Arial" panose="020B0604020202020204" pitchFamily="34" charset="0"/>
              <a:buChar char="•"/>
            </a:pPr>
            <a:r>
              <a:rPr lang="en-GB" sz="1200" dirty="0" smtClean="0">
                <a:latin typeface="+mj-lt"/>
                <a:cs typeface="Arial" panose="020B0604020202020204" pitchFamily="34" charset="0"/>
              </a:rPr>
              <a:t>Support </a:t>
            </a:r>
            <a:r>
              <a:rPr lang="en-GB" sz="1200" dirty="0">
                <a:latin typeface="+mj-lt"/>
                <a:cs typeface="Arial" panose="020B0604020202020204" pitchFamily="34" charset="0"/>
              </a:rPr>
              <a:t>transition to adult </a:t>
            </a:r>
            <a:r>
              <a:rPr lang="en-GB" sz="1200" dirty="0" smtClean="0">
                <a:latin typeface="+mj-lt"/>
                <a:cs typeface="Arial" panose="020B0604020202020204" pitchFamily="34" charset="0"/>
              </a:rPr>
              <a:t>services</a:t>
            </a:r>
          </a:p>
          <a:p>
            <a:pPr marL="171450" indent="-171450">
              <a:buFont typeface="Arial" panose="020B0604020202020204" pitchFamily="34" charset="0"/>
              <a:buChar char="•"/>
            </a:pPr>
            <a:endParaRPr lang="en-GB" sz="1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dirty="0" smtClean="0">
              <a:latin typeface="Arial" panose="020B0604020202020204" pitchFamily="34" charset="0"/>
              <a:cs typeface="Arial" panose="020B0604020202020204" pitchFamily="34" charset="0"/>
            </a:endParaRPr>
          </a:p>
          <a:p>
            <a:endParaRPr lang="en-GB" sz="10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p:txBody>
      </p:sp>
      <p:sp>
        <p:nvSpPr>
          <p:cNvPr id="9" name="Rectangle 8"/>
          <p:cNvSpPr/>
          <p:nvPr/>
        </p:nvSpPr>
        <p:spPr>
          <a:xfrm>
            <a:off x="183717" y="3667866"/>
            <a:ext cx="2772426" cy="2616101"/>
          </a:xfrm>
          <a:prstGeom prst="rect">
            <a:avLst/>
          </a:prstGeom>
          <a:solidFill>
            <a:schemeClr val="bg1">
              <a:lumMod val="95000"/>
            </a:schemeClr>
          </a:solidFill>
        </p:spPr>
        <p:txBody>
          <a:bodyPr wrap="square">
            <a:spAutoFit/>
          </a:bodyPr>
          <a:lstStyle/>
          <a:p>
            <a:r>
              <a:rPr lang="en-GB" sz="1200" b="1" dirty="0">
                <a:latin typeface="+mj-lt"/>
                <a:cs typeface="Arial" panose="020B0604020202020204" pitchFamily="34" charset="0"/>
              </a:rPr>
              <a:t>Urgent and emergency</a:t>
            </a:r>
          </a:p>
          <a:p>
            <a:pPr marL="171450" indent="-171450">
              <a:buFont typeface="Arial" panose="020B0604020202020204" pitchFamily="34" charset="0"/>
              <a:buChar char="•"/>
            </a:pPr>
            <a:r>
              <a:rPr lang="en-GB" sz="1200" dirty="0" smtClean="0">
                <a:latin typeface="+mj-lt"/>
                <a:cs typeface="Arial" panose="020B0604020202020204" pitchFamily="34" charset="0"/>
              </a:rPr>
              <a:t>Meeting </a:t>
            </a:r>
            <a:r>
              <a:rPr lang="en-GB" sz="1200" dirty="0">
                <a:latin typeface="+mj-lt"/>
                <a:cs typeface="Arial" panose="020B0604020202020204" pitchFamily="34" charset="0"/>
              </a:rPr>
              <a:t>the London Quality Standards</a:t>
            </a:r>
          </a:p>
          <a:p>
            <a:pPr marL="171450" indent="-171450">
              <a:buFont typeface="Arial" panose="020B0604020202020204" pitchFamily="34" charset="0"/>
              <a:buChar char="•"/>
            </a:pPr>
            <a:r>
              <a:rPr lang="en-GB" sz="1200" dirty="0" smtClean="0">
                <a:latin typeface="+mj-lt"/>
                <a:cs typeface="Arial" panose="020B0604020202020204" pitchFamily="34" charset="0"/>
              </a:rPr>
              <a:t>Meeting </a:t>
            </a:r>
            <a:r>
              <a:rPr lang="en-GB" sz="1200" dirty="0">
                <a:latin typeface="+mj-lt"/>
                <a:cs typeface="Arial" panose="020B0604020202020204" pitchFamily="34" charset="0"/>
              </a:rPr>
              <a:t>the National standards </a:t>
            </a:r>
            <a:r>
              <a:rPr lang="en-GB" sz="1200" dirty="0" smtClean="0">
                <a:latin typeface="+mj-lt"/>
                <a:cs typeface="Arial" panose="020B0604020202020204" pitchFamily="34" charset="0"/>
              </a:rPr>
              <a:t>facilities </a:t>
            </a:r>
            <a:r>
              <a:rPr lang="en-GB" sz="1200" dirty="0">
                <a:latin typeface="+mj-lt"/>
                <a:cs typeface="Arial" panose="020B0604020202020204" pitchFamily="34" charset="0"/>
              </a:rPr>
              <a:t>specification and designation including </a:t>
            </a:r>
            <a:r>
              <a:rPr lang="en-GB" sz="1200" dirty="0" smtClean="0">
                <a:latin typeface="+mj-lt"/>
                <a:cs typeface="Arial" panose="020B0604020202020204" pitchFamily="34" charset="0"/>
              </a:rPr>
              <a:t>urgent care centres</a:t>
            </a:r>
            <a:endParaRPr lang="en-GB" sz="1200" dirty="0">
              <a:latin typeface="+mj-lt"/>
              <a:cs typeface="Arial" panose="020B0604020202020204" pitchFamily="34" charset="0"/>
            </a:endParaRPr>
          </a:p>
          <a:p>
            <a:pPr marL="171450" indent="-171450">
              <a:buFont typeface="Arial" panose="020B0604020202020204" pitchFamily="34" charset="0"/>
              <a:buChar char="•"/>
            </a:pPr>
            <a:r>
              <a:rPr lang="en-GB" sz="1200" dirty="0" smtClean="0">
                <a:latin typeface="+mj-lt"/>
                <a:cs typeface="Arial" panose="020B0604020202020204" pitchFamily="34" charset="0"/>
              </a:rPr>
              <a:t>Improving </a:t>
            </a:r>
            <a:r>
              <a:rPr lang="en-GB" sz="1200" dirty="0">
                <a:latin typeface="+mj-lt"/>
                <a:cs typeface="Arial" panose="020B0604020202020204" pitchFamily="34" charset="0"/>
              </a:rPr>
              <a:t>access in primary care Enhanced ED front door</a:t>
            </a:r>
          </a:p>
          <a:p>
            <a:pPr marL="171450" indent="-171450">
              <a:buFont typeface="Arial" panose="020B0604020202020204" pitchFamily="34" charset="0"/>
              <a:buChar char="•"/>
            </a:pPr>
            <a:r>
              <a:rPr lang="en-GB" sz="1200" dirty="0" smtClean="0">
                <a:latin typeface="+mj-lt"/>
                <a:cs typeface="Arial" panose="020B0604020202020204" pitchFamily="34" charset="0"/>
              </a:rPr>
              <a:t>ED </a:t>
            </a:r>
            <a:r>
              <a:rPr lang="en-GB" sz="1200" dirty="0">
                <a:latin typeface="+mj-lt"/>
                <a:cs typeface="Arial" panose="020B0604020202020204" pitchFamily="34" charset="0"/>
              </a:rPr>
              <a:t>interface with MH: Quicker interface with specialist MH </a:t>
            </a:r>
            <a:r>
              <a:rPr lang="en-GB" sz="1200" dirty="0" smtClean="0">
                <a:latin typeface="+mj-lt"/>
                <a:cs typeface="Arial" panose="020B0604020202020204" pitchFamily="34" charset="0"/>
              </a:rPr>
              <a:t>services</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p:txBody>
      </p:sp>
      <p:sp>
        <p:nvSpPr>
          <p:cNvPr id="10" name="Rectangle 9"/>
          <p:cNvSpPr/>
          <p:nvPr/>
        </p:nvSpPr>
        <p:spPr>
          <a:xfrm>
            <a:off x="3101782" y="3699403"/>
            <a:ext cx="2792805" cy="2646878"/>
          </a:xfrm>
          <a:prstGeom prst="rect">
            <a:avLst/>
          </a:prstGeom>
          <a:solidFill>
            <a:schemeClr val="bg1">
              <a:lumMod val="95000"/>
            </a:schemeClr>
          </a:solidFill>
        </p:spPr>
        <p:txBody>
          <a:bodyPr wrap="square">
            <a:spAutoFit/>
          </a:bodyPr>
          <a:lstStyle/>
          <a:p>
            <a:r>
              <a:rPr lang="en-GB" sz="1200" b="1" dirty="0">
                <a:latin typeface="+mj-lt"/>
                <a:cs typeface="Arial" panose="020B0604020202020204" pitchFamily="34" charset="0"/>
              </a:rPr>
              <a:t>Cancer</a:t>
            </a:r>
          </a:p>
          <a:p>
            <a:pPr marL="171450" indent="-171450">
              <a:buFont typeface="Arial" panose="020B0604020202020204" pitchFamily="34" charset="0"/>
              <a:buChar char="•"/>
            </a:pPr>
            <a:r>
              <a:rPr lang="en-GB" sz="1200" dirty="0" smtClean="0">
                <a:latin typeface="+mj-lt"/>
                <a:cs typeface="Arial" panose="020B0604020202020204" pitchFamily="34" charset="0"/>
              </a:rPr>
              <a:t>Education </a:t>
            </a:r>
            <a:r>
              <a:rPr lang="en-GB" sz="1200" dirty="0">
                <a:latin typeface="+mj-lt"/>
                <a:cs typeface="Arial" panose="020B0604020202020204" pitchFamily="34" charset="0"/>
              </a:rPr>
              <a:t>and </a:t>
            </a:r>
            <a:r>
              <a:rPr lang="en-GB" sz="1200" dirty="0" smtClean="0">
                <a:latin typeface="+mj-lt"/>
                <a:cs typeface="Arial" panose="020B0604020202020204" pitchFamily="34" charset="0"/>
              </a:rPr>
              <a:t>training </a:t>
            </a:r>
            <a:r>
              <a:rPr lang="en-GB" sz="1200" dirty="0">
                <a:latin typeface="+mj-lt"/>
                <a:cs typeface="Arial" panose="020B0604020202020204" pitchFamily="34" charset="0"/>
              </a:rPr>
              <a:t>package</a:t>
            </a:r>
          </a:p>
          <a:p>
            <a:pPr marL="171450" indent="-171450">
              <a:buFont typeface="Arial" panose="020B0604020202020204" pitchFamily="34" charset="0"/>
              <a:buChar char="•"/>
            </a:pPr>
            <a:r>
              <a:rPr lang="en-GB" sz="1200" dirty="0" smtClean="0">
                <a:latin typeface="+mj-lt"/>
                <a:cs typeface="Arial" panose="020B0604020202020204" pitchFamily="34" charset="0"/>
              </a:rPr>
              <a:t>High </a:t>
            </a:r>
            <a:r>
              <a:rPr lang="en-GB" sz="1200" dirty="0">
                <a:latin typeface="+mj-lt"/>
                <a:cs typeface="Arial" panose="020B0604020202020204" pitchFamily="34" charset="0"/>
              </a:rPr>
              <a:t>quality acute oncology services (AOS) across south east London through integrated IT solutions and improved emergency pathways</a:t>
            </a:r>
          </a:p>
          <a:p>
            <a:pPr marL="171450" indent="-171450">
              <a:buFont typeface="Arial" panose="020B0604020202020204" pitchFamily="34" charset="0"/>
              <a:buChar char="•"/>
            </a:pPr>
            <a:r>
              <a:rPr lang="en-GB" sz="1200" dirty="0" smtClean="0">
                <a:latin typeface="+mj-lt"/>
                <a:cs typeface="Arial" panose="020B0604020202020204" pitchFamily="34" charset="0"/>
              </a:rPr>
              <a:t>Coordination </a:t>
            </a:r>
            <a:r>
              <a:rPr lang="en-GB" sz="1200" dirty="0">
                <a:latin typeface="+mj-lt"/>
                <a:cs typeface="Arial" panose="020B0604020202020204" pitchFamily="34" charset="0"/>
              </a:rPr>
              <a:t>of </a:t>
            </a:r>
            <a:r>
              <a:rPr lang="en-GB" sz="1200" dirty="0" smtClean="0">
                <a:latin typeface="+mj-lt"/>
                <a:cs typeface="Arial" panose="020B0604020202020204" pitchFamily="34" charset="0"/>
              </a:rPr>
              <a:t>care</a:t>
            </a:r>
            <a:r>
              <a:rPr lang="en-GB" sz="1200" dirty="0">
                <a:latin typeface="+mj-lt"/>
                <a:cs typeface="Arial" panose="020B0604020202020204" pitchFamily="34" charset="0"/>
              </a:rPr>
              <a:t>: during diagnosis and </a:t>
            </a:r>
            <a:r>
              <a:rPr lang="en-GB" sz="1200" dirty="0" smtClean="0">
                <a:latin typeface="+mj-lt"/>
                <a:cs typeface="Arial" panose="020B0604020202020204" pitchFamily="34" charset="0"/>
              </a:rPr>
              <a:t>treatment</a:t>
            </a:r>
          </a:p>
          <a:p>
            <a:pPr marL="171450" indent="-171450">
              <a:buFont typeface="Arial" panose="020B0604020202020204" pitchFamily="34" charset="0"/>
              <a:buChar char="•"/>
            </a:pPr>
            <a:endParaRPr lang="en-GB" sz="1000" dirty="0" smtClean="0">
              <a:latin typeface="+mj-lt"/>
              <a:cs typeface="Arial" panose="020B0604020202020204" pitchFamily="34" charset="0"/>
            </a:endParaRPr>
          </a:p>
          <a:p>
            <a:pPr marL="171450" indent="-171450">
              <a:buFont typeface="Arial" panose="020B0604020202020204" pitchFamily="34" charset="0"/>
              <a:buChar char="•"/>
            </a:pPr>
            <a:endParaRPr lang="en-GB" sz="1000" dirty="0" smtClean="0">
              <a:latin typeface="+mj-lt"/>
              <a:cs typeface="Arial" panose="020B0604020202020204" pitchFamily="34" charset="0"/>
            </a:endParaRP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dirty="0" smtClean="0">
              <a:latin typeface="Arial" panose="020B0604020202020204" pitchFamily="34" charset="0"/>
              <a:cs typeface="Arial" panose="020B0604020202020204" pitchFamily="34" charset="0"/>
            </a:endParaRPr>
          </a:p>
          <a:p>
            <a:endParaRPr lang="en-GB" sz="10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p:txBody>
      </p:sp>
      <p:sp>
        <p:nvSpPr>
          <p:cNvPr id="11" name="Rectangle 10"/>
          <p:cNvSpPr/>
          <p:nvPr/>
        </p:nvSpPr>
        <p:spPr>
          <a:xfrm>
            <a:off x="6074625" y="3724117"/>
            <a:ext cx="2792805" cy="2677656"/>
          </a:xfrm>
          <a:prstGeom prst="rect">
            <a:avLst/>
          </a:prstGeom>
          <a:solidFill>
            <a:schemeClr val="bg1">
              <a:lumMod val="95000"/>
            </a:schemeClr>
          </a:solidFill>
        </p:spPr>
        <p:txBody>
          <a:bodyPr wrap="square">
            <a:spAutoFit/>
          </a:bodyPr>
          <a:lstStyle/>
          <a:p>
            <a:r>
              <a:rPr lang="en-GB" sz="1200" b="1" dirty="0">
                <a:latin typeface="+mj-lt"/>
                <a:cs typeface="Arial" panose="020B0604020202020204" pitchFamily="34" charset="0"/>
              </a:rPr>
              <a:t>Planned </a:t>
            </a:r>
            <a:r>
              <a:rPr lang="en-GB" sz="1200" b="1" dirty="0" smtClean="0">
                <a:latin typeface="+mj-lt"/>
                <a:cs typeface="Arial" panose="020B0604020202020204" pitchFamily="34" charset="0"/>
              </a:rPr>
              <a:t>care</a:t>
            </a:r>
            <a:endParaRPr lang="en-GB" sz="1200" b="1" dirty="0">
              <a:latin typeface="+mj-lt"/>
              <a:cs typeface="Arial" panose="020B0604020202020204" pitchFamily="34" charset="0"/>
            </a:endParaRPr>
          </a:p>
          <a:p>
            <a:pPr marL="171450" indent="-171450">
              <a:buFont typeface="Arial" panose="020B0604020202020204" pitchFamily="34" charset="0"/>
              <a:buChar char="•"/>
            </a:pPr>
            <a:r>
              <a:rPr lang="en-GB" sz="1200" dirty="0" smtClean="0">
                <a:latin typeface="+mj-lt"/>
                <a:cs typeface="Arial" panose="020B0604020202020204" pitchFamily="34" charset="0"/>
              </a:rPr>
              <a:t>High level standards </a:t>
            </a:r>
            <a:r>
              <a:rPr lang="en-GB" sz="1200" dirty="0">
                <a:latin typeface="+mj-lt"/>
                <a:cs typeface="Arial" panose="020B0604020202020204" pitchFamily="34" charset="0"/>
              </a:rPr>
              <a:t>across the </a:t>
            </a:r>
            <a:r>
              <a:rPr lang="en-GB" sz="1200" dirty="0" smtClean="0">
                <a:latin typeface="+mj-lt"/>
                <a:cs typeface="Arial" panose="020B0604020202020204" pitchFamily="34" charset="0"/>
              </a:rPr>
              <a:t>planned care pathway</a:t>
            </a:r>
            <a:endParaRPr lang="en-GB" sz="1200" dirty="0">
              <a:latin typeface="+mj-lt"/>
              <a:cs typeface="Arial" panose="020B0604020202020204" pitchFamily="34" charset="0"/>
            </a:endParaRPr>
          </a:p>
          <a:p>
            <a:pPr marL="171450" indent="-171450">
              <a:buFont typeface="Arial" panose="020B0604020202020204" pitchFamily="34" charset="0"/>
              <a:buChar char="•"/>
            </a:pPr>
            <a:r>
              <a:rPr lang="en-GB" sz="1200" dirty="0" smtClean="0">
                <a:latin typeface="+mj-lt"/>
                <a:cs typeface="Arial" panose="020B0604020202020204" pitchFamily="34" charset="0"/>
              </a:rPr>
              <a:t>Enabled network solutions </a:t>
            </a:r>
            <a:r>
              <a:rPr lang="en-GB" sz="1200" dirty="0">
                <a:latin typeface="+mj-lt"/>
                <a:cs typeface="Arial" panose="020B0604020202020204" pitchFamily="34" charset="0"/>
              </a:rPr>
              <a:t>for diagnostics</a:t>
            </a:r>
          </a:p>
          <a:p>
            <a:pPr marL="171450" indent="-171450">
              <a:buFont typeface="Arial" panose="020B0604020202020204" pitchFamily="34" charset="0"/>
              <a:buChar char="•"/>
            </a:pPr>
            <a:r>
              <a:rPr lang="en-GB" sz="1200" b="1" dirty="0" smtClean="0">
                <a:latin typeface="+mj-lt"/>
                <a:cs typeface="Arial" panose="020B0604020202020204" pitchFamily="34" charset="0"/>
              </a:rPr>
              <a:t>Provider </a:t>
            </a:r>
            <a:r>
              <a:rPr lang="en-GB" sz="1200" b="1" dirty="0">
                <a:latin typeface="+mj-lt"/>
                <a:cs typeface="Arial" panose="020B0604020202020204" pitchFamily="34" charset="0"/>
              </a:rPr>
              <a:t>collaboration to create consolidated </a:t>
            </a:r>
            <a:r>
              <a:rPr lang="en-GB" sz="1200" b="1" dirty="0" smtClean="0">
                <a:latin typeface="+mj-lt"/>
                <a:cs typeface="Arial" panose="020B0604020202020204" pitchFamily="34" charset="0"/>
              </a:rPr>
              <a:t>orthopaedic </a:t>
            </a:r>
            <a:r>
              <a:rPr lang="en-GB" sz="1200" b="1" dirty="0">
                <a:latin typeface="+mj-lt"/>
                <a:cs typeface="Arial" panose="020B0604020202020204" pitchFamily="34" charset="0"/>
              </a:rPr>
              <a:t>centres that drive up quality of and improve outcomes for patients</a:t>
            </a:r>
          </a:p>
          <a:p>
            <a:pPr marL="171450" indent="-171450">
              <a:buFont typeface="Arial" panose="020B0604020202020204" pitchFamily="34" charset="0"/>
              <a:buChar char="•"/>
            </a:pPr>
            <a:r>
              <a:rPr lang="en-GB" sz="1200" dirty="0" smtClean="0">
                <a:latin typeface="+mj-lt"/>
                <a:cs typeface="Arial" panose="020B0604020202020204" pitchFamily="34" charset="0"/>
              </a:rPr>
              <a:t>Clinical </a:t>
            </a:r>
            <a:r>
              <a:rPr lang="en-GB" sz="1200" dirty="0">
                <a:latin typeface="+mj-lt"/>
                <a:cs typeface="Arial" panose="020B0604020202020204" pitchFamily="34" charset="0"/>
              </a:rPr>
              <a:t>pathway review of specific specialities to identify opportunities and benefits for standardisation, consolidation or to test new models of patient </a:t>
            </a:r>
            <a:r>
              <a:rPr lang="en-GB" sz="1200" dirty="0" smtClean="0">
                <a:latin typeface="+mj-lt"/>
                <a:cs typeface="Arial" panose="020B0604020202020204" pitchFamily="34" charset="0"/>
              </a:rPr>
              <a:t>care</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417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3934" y="1334529"/>
            <a:ext cx="8425462" cy="3805881"/>
          </a:xfrm>
        </p:spPr>
        <p:txBody>
          <a:bodyPr/>
          <a:lstStyle/>
          <a:p>
            <a:pPr>
              <a:lnSpc>
                <a:spcPct val="80000"/>
              </a:lnSpc>
            </a:pPr>
            <a:r>
              <a:rPr lang="en-GB" sz="1600" dirty="0">
                <a:ea typeface="ＭＳ Ｐゴシック" pitchFamily="34" charset="-128"/>
              </a:rPr>
              <a:t>Four Neighbourhood Care Networks (NCNs) are being developed </a:t>
            </a:r>
            <a:r>
              <a:rPr lang="en-GB" sz="1600" dirty="0" smtClean="0">
                <a:ea typeface="ＭＳ Ｐゴシック" pitchFamily="34" charset="-128"/>
              </a:rPr>
              <a:t>in Lewisham </a:t>
            </a:r>
            <a:r>
              <a:rPr lang="en-GB" sz="1600" dirty="0">
                <a:ea typeface="ＭＳ Ｐゴシック" pitchFamily="34" charset="-128"/>
              </a:rPr>
              <a:t>to bring together the different organisations, individuals </a:t>
            </a:r>
            <a:r>
              <a:rPr lang="en-GB" sz="1600" dirty="0" smtClean="0">
                <a:ea typeface="ＭＳ Ｐゴシック" pitchFamily="34" charset="-128"/>
              </a:rPr>
              <a:t>and </a:t>
            </a:r>
            <a:r>
              <a:rPr lang="en-GB" sz="1600" dirty="0">
                <a:ea typeface="ＭＳ Ｐゴシック" pitchFamily="34" charset="-128"/>
              </a:rPr>
              <a:t>agencies involved in a person’s care</a:t>
            </a:r>
          </a:p>
          <a:p>
            <a:pPr>
              <a:lnSpc>
                <a:spcPct val="80000"/>
              </a:lnSpc>
              <a:buNone/>
            </a:pPr>
            <a:endParaRPr lang="en-GB" sz="1600" dirty="0">
              <a:ea typeface="ＭＳ Ｐゴシック" pitchFamily="34" charset="-128"/>
            </a:endParaRPr>
          </a:p>
          <a:p>
            <a:pPr>
              <a:lnSpc>
                <a:spcPct val="80000"/>
              </a:lnSpc>
            </a:pPr>
            <a:r>
              <a:rPr lang="en-GB" sz="1600" dirty="0" smtClean="0">
                <a:ea typeface="ＭＳ Ｐゴシック" pitchFamily="34" charset="-128"/>
              </a:rPr>
              <a:t>The </a:t>
            </a:r>
            <a:r>
              <a:rPr lang="en-GB" sz="1600" dirty="0">
                <a:ea typeface="ＭＳ Ｐゴシック" pitchFamily="34" charset="-128"/>
              </a:rPr>
              <a:t>foundations of our NCNs will be: </a:t>
            </a:r>
          </a:p>
          <a:p>
            <a:pPr marL="742950" lvl="1" indent="-285750">
              <a:lnSpc>
                <a:spcPct val="80000"/>
              </a:lnSpc>
              <a:buFont typeface="Arial" pitchFamily="34" charset="0"/>
              <a:buChar char="–"/>
            </a:pPr>
            <a:r>
              <a:rPr lang="en-GB" sz="1600" dirty="0" smtClean="0">
                <a:solidFill>
                  <a:srgbClr val="063772"/>
                </a:solidFill>
                <a:ea typeface="ＭＳ Ｐゴシック" pitchFamily="34" charset="-128"/>
              </a:rPr>
              <a:t>Improved </a:t>
            </a:r>
            <a:r>
              <a:rPr lang="en-GB" sz="1600" dirty="0">
                <a:solidFill>
                  <a:srgbClr val="063772"/>
                </a:solidFill>
                <a:ea typeface="ＭＳ Ｐゴシック" pitchFamily="34" charset="-128"/>
              </a:rPr>
              <a:t>access to preventative and early intervention support locally</a:t>
            </a:r>
          </a:p>
          <a:p>
            <a:pPr marL="742950" lvl="1" indent="-285750">
              <a:lnSpc>
                <a:spcPct val="80000"/>
              </a:lnSpc>
              <a:buFont typeface="Arial" pitchFamily="34" charset="0"/>
              <a:buChar char="–"/>
            </a:pPr>
            <a:r>
              <a:rPr lang="en-GB" sz="1600" dirty="0">
                <a:solidFill>
                  <a:srgbClr val="063772"/>
                </a:solidFill>
                <a:ea typeface="ＭＳ Ｐゴシック" pitchFamily="34" charset="-128"/>
              </a:rPr>
              <a:t>Effective multi disciplinary working, focusing initially on those most at risk </a:t>
            </a:r>
          </a:p>
          <a:p>
            <a:pPr marL="742950" lvl="1" indent="-285750">
              <a:lnSpc>
                <a:spcPct val="80000"/>
              </a:lnSpc>
              <a:buFont typeface="Arial" pitchFamily="34" charset="0"/>
              <a:buChar char="–"/>
            </a:pPr>
            <a:r>
              <a:rPr lang="en-GB" sz="1600" dirty="0">
                <a:solidFill>
                  <a:srgbClr val="063772"/>
                </a:solidFill>
                <a:ea typeface="ＭＳ Ｐゴシック" pitchFamily="34" charset="-128"/>
              </a:rPr>
              <a:t>Transformed general practice and primary care rooted in the community </a:t>
            </a:r>
          </a:p>
          <a:p>
            <a:pPr marL="742950" lvl="1" indent="-285750">
              <a:lnSpc>
                <a:spcPct val="80000"/>
              </a:lnSpc>
              <a:buFont typeface="Arial" pitchFamily="34" charset="0"/>
              <a:buChar char="–"/>
            </a:pPr>
            <a:r>
              <a:rPr lang="en-GB" sz="1600" dirty="0">
                <a:solidFill>
                  <a:srgbClr val="063772"/>
                </a:solidFill>
                <a:ea typeface="ＭＳ Ｐゴシック" pitchFamily="34" charset="-128"/>
              </a:rPr>
              <a:t>Integrating physical, mental health and social care </a:t>
            </a:r>
          </a:p>
          <a:p>
            <a:pPr marL="742950" lvl="1" indent="-285750">
              <a:lnSpc>
                <a:spcPct val="80000"/>
              </a:lnSpc>
              <a:buFont typeface="Arial" pitchFamily="34" charset="0"/>
              <a:buChar char="–"/>
            </a:pPr>
            <a:r>
              <a:rPr lang="en-GB" sz="1600" dirty="0">
                <a:solidFill>
                  <a:srgbClr val="063772"/>
                </a:solidFill>
                <a:ea typeface="ＭＳ Ｐゴシック" pitchFamily="34" charset="-128"/>
              </a:rPr>
              <a:t>Establishing effective links to other organisations or support at a community level to  enhance a person’s health and </a:t>
            </a:r>
            <a:r>
              <a:rPr lang="en-GB" sz="1600" dirty="0" smtClean="0">
                <a:solidFill>
                  <a:srgbClr val="063772"/>
                </a:solidFill>
                <a:ea typeface="ＭＳ Ｐゴシック" pitchFamily="34" charset="-128"/>
              </a:rPr>
              <a:t>wellbeing</a:t>
            </a:r>
          </a:p>
          <a:p>
            <a:pPr marL="457200" lvl="1" indent="0">
              <a:lnSpc>
                <a:spcPct val="80000"/>
              </a:lnSpc>
              <a:buNone/>
            </a:pPr>
            <a:endParaRPr lang="en-GB" sz="1600" dirty="0" smtClean="0">
              <a:solidFill>
                <a:srgbClr val="063772"/>
              </a:solidFill>
              <a:ea typeface="ＭＳ Ｐゴシック" pitchFamily="34" charset="-128"/>
            </a:endParaRPr>
          </a:p>
          <a:p>
            <a:pPr>
              <a:lnSpc>
                <a:spcPct val="80000"/>
              </a:lnSpc>
              <a:defRPr/>
            </a:pPr>
            <a:r>
              <a:rPr lang="en-GB" sz="1600" dirty="0">
                <a:latin typeface="Arial" charset="0"/>
                <a:ea typeface="ＭＳ Ｐゴシック" pitchFamily="34" charset="-128"/>
                <a:cs typeface="Arial" charset="0"/>
              </a:rPr>
              <a:t>Adult Integrated Care Programme Board provides </a:t>
            </a:r>
            <a:r>
              <a:rPr lang="en-GB" sz="1600" dirty="0" smtClean="0">
                <a:latin typeface="Arial" charset="0"/>
                <a:ea typeface="ＭＳ Ｐゴシック" pitchFamily="34" charset="-128"/>
                <a:cs typeface="Arial" charset="0"/>
              </a:rPr>
              <a:t>system </a:t>
            </a:r>
            <a:r>
              <a:rPr lang="en-GB" sz="1600" dirty="0">
                <a:latin typeface="Arial" charset="0"/>
                <a:ea typeface="ＭＳ Ｐゴシック" pitchFamily="34" charset="-128"/>
                <a:cs typeface="Arial" charset="0"/>
              </a:rPr>
              <a:t>wide leadership and accountability for the delivery of the new </a:t>
            </a:r>
            <a:r>
              <a:rPr lang="en-GB" sz="1600" dirty="0" smtClean="0">
                <a:latin typeface="Arial" charset="0"/>
                <a:ea typeface="ＭＳ Ｐゴシック" pitchFamily="34" charset="-128"/>
                <a:cs typeface="Arial" charset="0"/>
              </a:rPr>
              <a:t>model </a:t>
            </a:r>
            <a:r>
              <a:rPr lang="en-GB" sz="1600" dirty="0">
                <a:latin typeface="Arial" charset="0"/>
                <a:ea typeface="ＭＳ Ｐゴシック" pitchFamily="34" charset="-128"/>
                <a:cs typeface="Arial" charset="0"/>
              </a:rPr>
              <a:t>to improve the health and wellbeing of the local population</a:t>
            </a:r>
          </a:p>
          <a:p>
            <a:pPr marL="457200" lvl="1" indent="0">
              <a:lnSpc>
                <a:spcPct val="80000"/>
              </a:lnSpc>
              <a:buNone/>
            </a:pPr>
            <a:endParaRPr lang="en-GB" sz="1600" dirty="0">
              <a:solidFill>
                <a:srgbClr val="063772"/>
              </a:solidFill>
              <a:ea typeface="ＭＳ Ｐゴシック" pitchFamily="34" charset="-128"/>
            </a:endParaRPr>
          </a:p>
          <a:p>
            <a:pPr marL="457200" lvl="1" indent="0">
              <a:lnSpc>
                <a:spcPct val="80000"/>
              </a:lnSpc>
              <a:buNone/>
            </a:pPr>
            <a:endParaRPr lang="en-GB" sz="1600" dirty="0" smtClean="0">
              <a:solidFill>
                <a:srgbClr val="063772"/>
              </a:solidFill>
              <a:ea typeface="ＭＳ Ｐゴシック" pitchFamily="34" charset="-128"/>
            </a:endParaRPr>
          </a:p>
          <a:p>
            <a:endParaRPr lang="en-GB" dirty="0"/>
          </a:p>
        </p:txBody>
      </p:sp>
      <p:sp>
        <p:nvSpPr>
          <p:cNvPr id="3" name="Footer Placeholder 2"/>
          <p:cNvSpPr>
            <a:spLocks noGrp="1"/>
          </p:cNvSpPr>
          <p:nvPr>
            <p:ph type="ftr" sz="quarter" idx="3"/>
          </p:nvPr>
        </p:nvSpPr>
        <p:spPr/>
        <p:txBody>
          <a:bodyPr/>
          <a:lstStyle/>
          <a:p>
            <a:pPr defTabSz="456392" fontAlgn="base">
              <a:spcBef>
                <a:spcPct val="0"/>
              </a:spcBef>
              <a:spcAft>
                <a:spcPct val="0"/>
              </a:spcAft>
            </a:pPr>
            <a:r>
              <a:rPr lang="en-US" smtClean="0"/>
              <a:t>Draft in progress |</a:t>
            </a:r>
            <a:endParaRPr lang="en-US" dirty="0"/>
          </a:p>
        </p:txBody>
      </p:sp>
      <p:sp>
        <p:nvSpPr>
          <p:cNvPr id="4" name="Title 3"/>
          <p:cNvSpPr>
            <a:spLocks noGrp="1"/>
          </p:cNvSpPr>
          <p:nvPr>
            <p:ph type="title"/>
          </p:nvPr>
        </p:nvSpPr>
        <p:spPr>
          <a:xfrm>
            <a:off x="364032" y="407773"/>
            <a:ext cx="8505006" cy="748363"/>
          </a:xfrm>
        </p:spPr>
        <p:txBody>
          <a:bodyPr/>
          <a:lstStyle/>
          <a:p>
            <a:r>
              <a:rPr lang="en-GB" dirty="0" smtClean="0"/>
              <a:t>Progressing Community Based Care in Lewisham</a:t>
            </a:r>
            <a:endParaRPr lang="en-GB" dirty="0"/>
          </a:p>
        </p:txBody>
      </p:sp>
      <p:sp>
        <p:nvSpPr>
          <p:cNvPr id="5" name="Subtitle 2"/>
          <p:cNvSpPr txBox="1">
            <a:spLocks/>
          </p:cNvSpPr>
          <p:nvPr/>
        </p:nvSpPr>
        <p:spPr>
          <a:xfrm>
            <a:off x="6896186" y="1153471"/>
            <a:ext cx="8107183" cy="4856163"/>
          </a:xfrm>
          <a:prstGeom prst="rect">
            <a:avLst/>
          </a:prstGeom>
        </p:spPr>
        <p:txBody>
          <a:bodyPr lIns="0" tIns="0" rIns="0" bIns="0"/>
          <a:lstStyle>
            <a:lvl1pPr marL="342658" indent="-342658" algn="l" defTabSz="456392" rtl="0" eaLnBrk="1" fontAlgn="base" hangingPunct="1">
              <a:spcBef>
                <a:spcPts val="600"/>
              </a:spcBef>
              <a:spcAft>
                <a:spcPct val="0"/>
              </a:spcAft>
              <a:buFont typeface="Arial" charset="0"/>
              <a:buChar char="•"/>
              <a:defRPr sz="1200" kern="1200">
                <a:solidFill>
                  <a:srgbClr val="053772"/>
                </a:solidFill>
                <a:latin typeface="Arial" panose="020B0604020202020204" pitchFamily="34" charset="0"/>
                <a:ea typeface="ヒラギノ角ゴ Pro W3" charset="0"/>
                <a:cs typeface="Arial" panose="020B0604020202020204" pitchFamily="34" charset="0"/>
              </a:defRPr>
            </a:lvl1pPr>
            <a:lvl2pPr marL="629299" indent="-171450" algn="l" defTabSz="456392" rtl="0" eaLnBrk="1" fontAlgn="base" hangingPunct="1">
              <a:spcBef>
                <a:spcPts val="600"/>
              </a:spcBef>
              <a:spcAft>
                <a:spcPct val="0"/>
              </a:spcAft>
              <a:buFont typeface="Arial" panose="020B0604020202020204" pitchFamily="34" charset="0"/>
              <a:buChar char="•"/>
              <a:defRPr sz="1200" kern="1200">
                <a:solidFill>
                  <a:srgbClr val="053772"/>
                </a:solidFill>
                <a:latin typeface="Arial" panose="020B0604020202020204" pitchFamily="34" charset="0"/>
                <a:ea typeface="ヒラギノ角ゴ Pro W3" charset="0"/>
                <a:cs typeface="Arial" panose="020B0604020202020204" pitchFamily="34" charset="0"/>
              </a:defRPr>
            </a:lvl2pPr>
            <a:lvl3pPr marL="1085690" indent="-171450" algn="l" defTabSz="456392" rtl="0" eaLnBrk="1" fontAlgn="base" hangingPunct="1">
              <a:spcBef>
                <a:spcPts val="600"/>
              </a:spcBef>
              <a:spcAft>
                <a:spcPct val="0"/>
              </a:spcAft>
              <a:buFont typeface="Arial" panose="020B0604020202020204" pitchFamily="34" charset="0"/>
              <a:buChar char="•"/>
              <a:defRPr sz="1200" kern="1200">
                <a:solidFill>
                  <a:srgbClr val="053772"/>
                </a:solidFill>
                <a:latin typeface="Arial" panose="020B0604020202020204" pitchFamily="34" charset="0"/>
                <a:ea typeface="ヒラギノ角ゴ Pro W3" charset="0"/>
                <a:cs typeface="Arial" panose="020B0604020202020204" pitchFamily="34" charset="0"/>
              </a:defRPr>
            </a:lvl3pPr>
            <a:lvl4pPr marL="1543540" indent="-171450" algn="l" defTabSz="456392" rtl="0" eaLnBrk="1" fontAlgn="base" hangingPunct="1">
              <a:spcBef>
                <a:spcPts val="600"/>
              </a:spcBef>
              <a:spcAft>
                <a:spcPct val="0"/>
              </a:spcAft>
              <a:buFont typeface="Arial" panose="020B0604020202020204" pitchFamily="34" charset="0"/>
              <a:buChar char="•"/>
              <a:defRPr sz="1200" kern="1200">
                <a:solidFill>
                  <a:srgbClr val="053772"/>
                </a:solidFill>
                <a:latin typeface="Arial" panose="020B0604020202020204" pitchFamily="34" charset="0"/>
                <a:ea typeface="ヒラギノ角ゴ Pro W3" charset="0"/>
                <a:cs typeface="Arial" panose="020B0604020202020204" pitchFamily="34" charset="0"/>
              </a:defRPr>
            </a:lvl4pPr>
            <a:lvl5pPr marL="1999930" indent="-171450" algn="l" defTabSz="456392" rtl="0" eaLnBrk="1" fontAlgn="base" hangingPunct="1">
              <a:spcBef>
                <a:spcPts val="600"/>
              </a:spcBef>
              <a:spcAft>
                <a:spcPct val="0"/>
              </a:spcAft>
              <a:buFont typeface="Arial" panose="020B0604020202020204" pitchFamily="34" charset="0"/>
              <a:buChar char="•"/>
              <a:defRPr sz="1200" kern="1200">
                <a:solidFill>
                  <a:srgbClr val="053772"/>
                </a:solidFill>
                <a:latin typeface="Arial" panose="020B0604020202020204" pitchFamily="34" charset="0"/>
                <a:ea typeface="ヒラギノ角ゴ Pro W3" charset="0"/>
                <a:cs typeface="Arial" panose="020B0604020202020204" pitchFamily="34" charset="0"/>
              </a:defRPr>
            </a:lvl5pPr>
            <a:lvl6pPr marL="2514527" indent="-228594" algn="l" defTabSz="457187" rtl="0" eaLnBrk="1" latinLnBrk="0" hangingPunct="1">
              <a:spcBef>
                <a:spcPct val="20000"/>
              </a:spcBef>
              <a:buFont typeface="Arial"/>
              <a:buChar char="•"/>
              <a:defRPr sz="2000" kern="1200">
                <a:solidFill>
                  <a:schemeClr val="tx1"/>
                </a:solidFill>
                <a:latin typeface="+mn-lt"/>
                <a:ea typeface="+mn-ea"/>
                <a:cs typeface="+mn-cs"/>
              </a:defRPr>
            </a:lvl6pPr>
            <a:lvl7pPr marL="2971714" indent="-228594" algn="l" defTabSz="457187" rtl="0" eaLnBrk="1" latinLnBrk="0" hangingPunct="1">
              <a:spcBef>
                <a:spcPct val="20000"/>
              </a:spcBef>
              <a:buFont typeface="Arial"/>
              <a:buChar char="•"/>
              <a:defRPr sz="2000" kern="1200">
                <a:solidFill>
                  <a:schemeClr val="tx1"/>
                </a:solidFill>
                <a:latin typeface="+mn-lt"/>
                <a:ea typeface="+mn-ea"/>
                <a:cs typeface="+mn-cs"/>
              </a:defRPr>
            </a:lvl7pPr>
            <a:lvl8pPr marL="3428900" indent="-228594" algn="l" defTabSz="457187" rtl="0" eaLnBrk="1" latinLnBrk="0" hangingPunct="1">
              <a:spcBef>
                <a:spcPct val="20000"/>
              </a:spcBef>
              <a:buFont typeface="Arial"/>
              <a:buChar char="•"/>
              <a:defRPr sz="2000" kern="1200">
                <a:solidFill>
                  <a:schemeClr val="tx1"/>
                </a:solidFill>
                <a:latin typeface="+mn-lt"/>
                <a:ea typeface="+mn-ea"/>
                <a:cs typeface="+mn-cs"/>
              </a:defRPr>
            </a:lvl8pPr>
            <a:lvl9pPr marL="3886087" indent="-228594" algn="l" defTabSz="457187"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defRPr/>
            </a:pPr>
            <a:endParaRPr lang="en-GB" sz="2000" dirty="0" smtClean="0"/>
          </a:p>
          <a:p>
            <a:pPr>
              <a:lnSpc>
                <a:spcPct val="80000"/>
              </a:lnSpc>
              <a:defRPr/>
            </a:pPr>
            <a:endParaRPr lang="en-GB" sz="2000" dirty="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1843184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19237925"/>
              </p:ext>
            </p:extLst>
          </p:nvPr>
        </p:nvGraphicFramePr>
        <p:xfrm>
          <a:off x="314110" y="1021277"/>
          <a:ext cx="8619824" cy="5309501"/>
        </p:xfrm>
        <a:graphic>
          <a:graphicData uri="http://schemas.openxmlformats.org/drawingml/2006/table">
            <a:tbl>
              <a:tblPr firstRow="1" bandRow="1">
                <a:tableStyleId>{3B4B98B0-60AC-42C2-AFA5-B58CD77FA1E5}</a:tableStyleId>
              </a:tblPr>
              <a:tblGrid>
                <a:gridCol w="4220819"/>
                <a:gridCol w="4399005"/>
              </a:tblGrid>
              <a:tr h="2871101">
                <a:tc>
                  <a:txBody>
                    <a:bodyPr/>
                    <a:lstStyle/>
                    <a:p>
                      <a:pPr marL="0" indent="0" eaLnBrk="1" hangingPunct="1">
                        <a:lnSpc>
                          <a:spcPct val="80000"/>
                        </a:lnSpc>
                        <a:buFont typeface="Arial" pitchFamily="34" charset="0"/>
                        <a:buNone/>
                        <a:defRPr/>
                      </a:pPr>
                      <a:r>
                        <a:rPr lang="en-GB" sz="1400" dirty="0" smtClean="0">
                          <a:solidFill>
                            <a:schemeClr val="tx1"/>
                          </a:solidFill>
                          <a:latin typeface="+mn-lt"/>
                          <a:ea typeface="ＭＳ Ｐゴシック" pitchFamily="34" charset="-128"/>
                          <a:cs typeface="Arial" pitchFamily="34" charset="0"/>
                        </a:rPr>
                        <a:t>Prevention &amp; early intervention</a:t>
                      </a:r>
                    </a:p>
                    <a:p>
                      <a:pPr marL="171450" indent="-171450" eaLnBrk="1" hangingPunct="1">
                        <a:lnSpc>
                          <a:spcPct val="80000"/>
                        </a:lnSpc>
                        <a:buFont typeface="Arial" pitchFamily="34" charset="0"/>
                        <a:buChar char="•"/>
                        <a:defRPr/>
                      </a:pPr>
                      <a:r>
                        <a:rPr lang="en-GB" sz="1400" b="0" dirty="0" smtClean="0">
                          <a:solidFill>
                            <a:schemeClr val="tx1"/>
                          </a:solidFill>
                          <a:latin typeface="+mn-lt"/>
                          <a:ea typeface="ＭＳ Ｐゴシック" pitchFamily="34" charset="-128"/>
                          <a:cs typeface="Arial" charset="0"/>
                        </a:rPr>
                        <a:t>A new Social Care and Health website for users, carers and service providers alike</a:t>
                      </a:r>
                    </a:p>
                    <a:p>
                      <a:pPr marL="171450" indent="-171450" eaLnBrk="1" hangingPunct="1">
                        <a:lnSpc>
                          <a:spcPct val="80000"/>
                        </a:lnSpc>
                        <a:buFont typeface="Arial" pitchFamily="34" charset="0"/>
                        <a:buChar char="•"/>
                        <a:defRPr/>
                      </a:pPr>
                      <a:r>
                        <a:rPr lang="en-GB" sz="1400" b="0" dirty="0" smtClean="0">
                          <a:solidFill>
                            <a:schemeClr val="tx1"/>
                          </a:solidFill>
                          <a:latin typeface="+mn-lt"/>
                          <a:ea typeface="ＭＳ Ｐゴシック" pitchFamily="34" charset="-128"/>
                          <a:cs typeface="Arial" charset="0"/>
                        </a:rPr>
                        <a:t>A Social Care and Health Directory of Services</a:t>
                      </a:r>
                    </a:p>
                    <a:p>
                      <a:pPr marL="171450" indent="-171450" eaLnBrk="1" hangingPunct="1">
                        <a:lnSpc>
                          <a:spcPct val="80000"/>
                        </a:lnSpc>
                        <a:buFont typeface="Arial" pitchFamily="34" charset="0"/>
                        <a:buChar char="•"/>
                        <a:defRPr/>
                      </a:pPr>
                      <a:r>
                        <a:rPr lang="en-GB" sz="1400" b="0" dirty="0" smtClean="0">
                          <a:solidFill>
                            <a:schemeClr val="tx1"/>
                          </a:solidFill>
                          <a:latin typeface="+mn-lt"/>
                          <a:ea typeface="ＭＳ Ｐゴシック" pitchFamily="34" charset="-128"/>
                          <a:cs typeface="Arial" charset="0"/>
                        </a:rPr>
                        <a:t>Developing the Single Point of Access, that brought together Social Care and Advice Team (SCAIT) and district nurses</a:t>
                      </a:r>
                    </a:p>
                    <a:p>
                      <a:pPr marL="171450" indent="-171450" eaLnBrk="1" hangingPunct="1">
                        <a:lnSpc>
                          <a:spcPct val="80000"/>
                        </a:lnSpc>
                        <a:buFont typeface="Arial" pitchFamily="34" charset="0"/>
                        <a:buChar char="•"/>
                        <a:defRPr/>
                      </a:pPr>
                      <a:r>
                        <a:rPr lang="en-GB" sz="1400" b="0" dirty="0" smtClean="0">
                          <a:solidFill>
                            <a:schemeClr val="tx1"/>
                          </a:solidFill>
                          <a:latin typeface="+mn-lt"/>
                          <a:ea typeface="ＭＳ Ｐゴシック" pitchFamily="34" charset="-128"/>
                          <a:cs typeface="Arial" charset="0"/>
                        </a:rPr>
                        <a:t>Screening tools have been introduced to improve prevention and to facilitate referrals to other services such as the Handyperson Service.  </a:t>
                      </a:r>
                    </a:p>
                    <a:p>
                      <a:pPr marL="171450" indent="-171450">
                        <a:buFont typeface="Arial" pitchFamily="34" charset="0"/>
                        <a:buChar char="•"/>
                        <a:defRPr/>
                      </a:pPr>
                      <a:r>
                        <a:rPr lang="en-GB" sz="1400" b="0" dirty="0" smtClean="0">
                          <a:solidFill>
                            <a:schemeClr val="tx1"/>
                          </a:solidFill>
                          <a:latin typeface="+mn-lt"/>
                          <a:cs typeface="Arial" pitchFamily="34" charset="0"/>
                        </a:rPr>
                        <a:t>Redesigning fall prevention and management services by establishing a community based falls team and improving interventions for those at risk of falling.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solidFill>
                            <a:schemeClr val="tx1"/>
                          </a:solidFill>
                          <a:latin typeface="+mn-lt"/>
                          <a:ea typeface="ＭＳ Ｐゴシック" pitchFamily="34" charset="-128"/>
                          <a:cs typeface="Arial" charset="0"/>
                        </a:rPr>
                        <a:t>Primary Care</a:t>
                      </a:r>
                    </a:p>
                    <a:p>
                      <a:pPr marL="171450" marR="0" indent="-171450" algn="l" defTabSz="457187" rtl="0" eaLnBrk="1" fontAlgn="auto" latinLnBrk="0" hangingPunct="1">
                        <a:lnSpc>
                          <a:spcPct val="100000"/>
                        </a:lnSpc>
                        <a:spcBef>
                          <a:spcPts val="0"/>
                        </a:spcBef>
                        <a:spcAft>
                          <a:spcPts val="0"/>
                        </a:spcAft>
                        <a:buClrTx/>
                        <a:buSzTx/>
                        <a:buFont typeface="Arial" pitchFamily="34" charset="0"/>
                        <a:buChar char="•"/>
                        <a:tabLst/>
                        <a:defRPr/>
                      </a:pPr>
                      <a:r>
                        <a:rPr lang="en-GB" sz="1400" b="0" dirty="0" smtClean="0">
                          <a:solidFill>
                            <a:schemeClr val="tx1"/>
                          </a:solidFill>
                          <a:latin typeface="+mn-lt"/>
                          <a:cs typeface="Arial" pitchFamily="34" charset="0"/>
                        </a:rPr>
                        <a:t>Neighbourhood</a:t>
                      </a:r>
                      <a:r>
                        <a:rPr lang="en-GB" sz="1400" b="0" baseline="0" dirty="0" smtClean="0">
                          <a:solidFill>
                            <a:schemeClr val="tx1"/>
                          </a:solidFill>
                          <a:latin typeface="+mn-lt"/>
                          <a:cs typeface="Arial" pitchFamily="34" charset="0"/>
                        </a:rPr>
                        <a:t> Working  - GP practices working together</a:t>
                      </a:r>
                    </a:p>
                    <a:p>
                      <a:pPr marL="171450" indent="-171450">
                        <a:buFont typeface="Arial" pitchFamily="34" charset="0"/>
                        <a:buChar char="•"/>
                      </a:pPr>
                      <a:r>
                        <a:rPr lang="en-GB" sz="1400" b="0" dirty="0" smtClean="0">
                          <a:solidFill>
                            <a:schemeClr val="tx1"/>
                          </a:solidFill>
                          <a:latin typeface="+mn-lt"/>
                          <a:cs typeface="Arial" pitchFamily="34" charset="0"/>
                        </a:rPr>
                        <a:t>Avoidable</a:t>
                      </a:r>
                      <a:r>
                        <a:rPr lang="en-GB" sz="1400" b="0" baseline="0" dirty="0" smtClean="0">
                          <a:solidFill>
                            <a:schemeClr val="tx1"/>
                          </a:solidFill>
                          <a:latin typeface="+mn-lt"/>
                          <a:cs typeface="Arial" pitchFamily="34" charset="0"/>
                        </a:rPr>
                        <a:t> hospital admissions - case management, systems and processes.</a:t>
                      </a:r>
                      <a:endParaRPr lang="en-GB" sz="1400" b="0" dirty="0" smtClean="0">
                        <a:solidFill>
                          <a:schemeClr val="tx1"/>
                        </a:solidFill>
                        <a:latin typeface="+mn-lt"/>
                        <a:cs typeface="Arial" pitchFamily="34" charset="0"/>
                      </a:endParaRPr>
                    </a:p>
                    <a:p>
                      <a:pPr marL="171450" indent="-171450">
                        <a:buFont typeface="Arial" pitchFamily="34" charset="0"/>
                        <a:buChar char="•"/>
                      </a:pPr>
                      <a:r>
                        <a:rPr lang="en-GB" sz="1400" b="0" dirty="0" smtClean="0">
                          <a:solidFill>
                            <a:schemeClr val="tx1"/>
                          </a:solidFill>
                          <a:latin typeface="+mn-lt"/>
                          <a:cs typeface="Arial" pitchFamily="34" charset="0"/>
                        </a:rPr>
                        <a:t>Self-management  </a:t>
                      </a:r>
                      <a:r>
                        <a:rPr lang="en-GB" sz="1400" b="0" baseline="0" dirty="0" smtClean="0">
                          <a:solidFill>
                            <a:schemeClr val="tx1"/>
                          </a:solidFill>
                          <a:latin typeface="+mn-lt"/>
                          <a:cs typeface="Arial" pitchFamily="34" charset="0"/>
                        </a:rPr>
                        <a:t>for Diabetes and COPD.</a:t>
                      </a:r>
                      <a:endParaRPr lang="en-GB" sz="1400" b="0" dirty="0" smtClean="0">
                        <a:solidFill>
                          <a:schemeClr val="tx1"/>
                        </a:solidFill>
                        <a:latin typeface="+mn-lt"/>
                        <a:cs typeface="Arial" pitchFamily="34" charset="0"/>
                      </a:endParaRPr>
                    </a:p>
                    <a:p>
                      <a:pPr marL="171450" indent="-171450">
                        <a:buFont typeface="Arial" pitchFamily="34" charset="0"/>
                        <a:buChar char="•"/>
                      </a:pPr>
                      <a:r>
                        <a:rPr lang="en-GB" sz="1400" b="0" dirty="0" smtClean="0">
                          <a:solidFill>
                            <a:schemeClr val="tx1"/>
                          </a:solidFill>
                          <a:latin typeface="+mn-lt"/>
                          <a:cs typeface="Arial" pitchFamily="34" charset="0"/>
                        </a:rPr>
                        <a:t>Care</a:t>
                      </a:r>
                      <a:r>
                        <a:rPr lang="en-GB" sz="1400" b="0" baseline="0" dirty="0" smtClean="0">
                          <a:solidFill>
                            <a:schemeClr val="tx1"/>
                          </a:solidFill>
                          <a:latin typeface="+mn-lt"/>
                          <a:cs typeface="Arial" pitchFamily="34" charset="0"/>
                        </a:rPr>
                        <a:t> Plans - </a:t>
                      </a:r>
                      <a:r>
                        <a:rPr lang="en-GB" sz="1400" b="0" dirty="0" smtClean="0">
                          <a:solidFill>
                            <a:schemeClr val="tx1"/>
                          </a:solidFill>
                          <a:latin typeface="+mn-lt"/>
                          <a:cs typeface="Arial" pitchFamily="34" charset="0"/>
                        </a:rPr>
                        <a:t>Delivering</a:t>
                      </a:r>
                      <a:r>
                        <a:rPr lang="en-GB" sz="1400" b="0" baseline="0" dirty="0" smtClean="0">
                          <a:solidFill>
                            <a:schemeClr val="tx1"/>
                          </a:solidFill>
                          <a:latin typeface="+mn-lt"/>
                          <a:cs typeface="Arial" pitchFamily="34" charset="0"/>
                        </a:rPr>
                        <a:t> co-ordinated for those over 60 years </a:t>
                      </a:r>
                    </a:p>
                    <a:p>
                      <a:pPr marL="171450" indent="-171450">
                        <a:buFont typeface="Arial" pitchFamily="34" charset="0"/>
                        <a:buChar char="•"/>
                      </a:pPr>
                      <a:r>
                        <a:rPr lang="en-GB" sz="1400" b="0" dirty="0" smtClean="0">
                          <a:solidFill>
                            <a:schemeClr val="tx1"/>
                          </a:solidFill>
                          <a:latin typeface="+mn-lt"/>
                          <a:cs typeface="Arial" pitchFamily="34" charset="0"/>
                        </a:rPr>
                        <a:t>Cancer</a:t>
                      </a:r>
                      <a:r>
                        <a:rPr lang="en-GB" sz="1400" b="0" baseline="0" dirty="0" smtClean="0">
                          <a:solidFill>
                            <a:schemeClr val="tx1"/>
                          </a:solidFill>
                          <a:latin typeface="+mn-lt"/>
                          <a:cs typeface="Arial" pitchFamily="34" charset="0"/>
                        </a:rPr>
                        <a:t> - </a:t>
                      </a:r>
                      <a:r>
                        <a:rPr lang="en-GB" sz="1400" b="0" dirty="0" smtClean="0">
                          <a:solidFill>
                            <a:schemeClr val="tx1"/>
                          </a:solidFill>
                          <a:latin typeface="+mn-lt"/>
                          <a:cs typeface="Arial" pitchFamily="34" charset="0"/>
                        </a:rPr>
                        <a:t>early</a:t>
                      </a:r>
                      <a:r>
                        <a:rPr lang="en-GB" sz="1400" b="0" baseline="0" dirty="0" smtClean="0">
                          <a:solidFill>
                            <a:schemeClr val="tx1"/>
                          </a:solidFill>
                          <a:latin typeface="+mn-lt"/>
                          <a:cs typeface="Arial" pitchFamily="34" charset="0"/>
                        </a:rPr>
                        <a:t> detection and prevention </a:t>
                      </a:r>
                    </a:p>
                    <a:p>
                      <a:pPr marL="171450" indent="-171450">
                        <a:buFont typeface="Arial" pitchFamily="34" charset="0"/>
                        <a:buChar char="•"/>
                      </a:pPr>
                      <a:r>
                        <a:rPr lang="en-GB" sz="1400" b="0" dirty="0" smtClean="0">
                          <a:solidFill>
                            <a:schemeClr val="tx1"/>
                          </a:solidFill>
                          <a:latin typeface="+mn-lt"/>
                          <a:cs typeface="Arial" pitchFamily="34" charset="0"/>
                        </a:rPr>
                        <a:t>End of Life - to improve</a:t>
                      </a:r>
                      <a:r>
                        <a:rPr lang="en-GB" sz="1400" b="0" baseline="0" dirty="0" smtClean="0">
                          <a:solidFill>
                            <a:schemeClr val="tx1"/>
                          </a:solidFill>
                          <a:latin typeface="+mn-lt"/>
                          <a:cs typeface="Arial" pitchFamily="34" charset="0"/>
                        </a:rPr>
                        <a:t> the experience of people at the end of their life</a:t>
                      </a:r>
                      <a:endParaRPr lang="en-GB" sz="1400" b="0" dirty="0" smtClean="0">
                        <a:solidFill>
                          <a:schemeClr val="tx1"/>
                        </a:solidFill>
                        <a:latin typeface="+mn-lt"/>
                        <a:cs typeface="Arial" pitchFamily="34" charset="0"/>
                      </a:endParaRPr>
                    </a:p>
                    <a:p>
                      <a:pPr marL="171450" indent="-171450">
                        <a:buFont typeface="Arial" pitchFamily="34" charset="0"/>
                        <a:buChar char="•"/>
                      </a:pPr>
                      <a:r>
                        <a:rPr lang="en-GB" sz="1400" b="0" dirty="0" smtClean="0">
                          <a:solidFill>
                            <a:schemeClr val="tx1"/>
                          </a:solidFill>
                          <a:latin typeface="+mn-lt"/>
                          <a:cs typeface="Arial" pitchFamily="34" charset="0"/>
                        </a:rPr>
                        <a:t>Immunisations - Improving</a:t>
                      </a:r>
                      <a:r>
                        <a:rPr lang="en-GB" sz="1400" b="0" baseline="0" dirty="0" smtClean="0">
                          <a:solidFill>
                            <a:schemeClr val="tx1"/>
                          </a:solidFill>
                          <a:latin typeface="+mn-lt"/>
                          <a:cs typeface="Arial" pitchFamily="34" charset="0"/>
                        </a:rPr>
                        <a:t> take up rates for vaccinations (Flu and Pneumococcal)</a:t>
                      </a:r>
                      <a:endParaRPr lang="en-GB" sz="1400" b="0" dirty="0" smtClean="0">
                        <a:solidFill>
                          <a:schemeClr val="tx1"/>
                        </a:solidFill>
                        <a:latin typeface="+mn-lt"/>
                        <a:ea typeface="ＭＳ Ｐゴシック" pitchFamily="34" charset="-128"/>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46367">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lang="en-GB" sz="1400" b="1" dirty="0" smtClean="0">
                          <a:latin typeface="+mn-lt"/>
                        </a:rPr>
                        <a:t>Neighbourhood Community Teams (NCTs)</a:t>
                      </a:r>
                    </a:p>
                    <a:p>
                      <a:pPr marL="171450" marR="0" indent="-171450" algn="l" defTabSz="457187" rtl="0" eaLnBrk="1" fontAlgn="auto" latinLnBrk="0" hangingPunct="1">
                        <a:lnSpc>
                          <a:spcPct val="100000"/>
                        </a:lnSpc>
                        <a:spcBef>
                          <a:spcPts val="0"/>
                        </a:spcBef>
                        <a:spcAft>
                          <a:spcPts val="0"/>
                        </a:spcAft>
                        <a:buClrTx/>
                        <a:buSzTx/>
                        <a:buFont typeface="Arial" pitchFamily="34" charset="0"/>
                        <a:buChar char="•"/>
                        <a:tabLst/>
                        <a:defRPr/>
                      </a:pPr>
                      <a:r>
                        <a:rPr lang="en-GB" sz="1400" dirty="0" smtClean="0">
                          <a:latin typeface="+mn-lt"/>
                        </a:rPr>
                        <a:t>District</a:t>
                      </a:r>
                      <a:r>
                        <a:rPr lang="en-GB" sz="1400" baseline="0" dirty="0" smtClean="0">
                          <a:latin typeface="+mn-lt"/>
                        </a:rPr>
                        <a:t> nursing, adult community therapists, social workers</a:t>
                      </a:r>
                    </a:p>
                    <a:p>
                      <a:pPr marL="171450" marR="0" indent="-171450" algn="l" defTabSz="457187" rtl="0" eaLnBrk="1" fontAlgn="auto" latinLnBrk="0" hangingPunct="1">
                        <a:lnSpc>
                          <a:spcPct val="100000"/>
                        </a:lnSpc>
                        <a:spcBef>
                          <a:spcPts val="0"/>
                        </a:spcBef>
                        <a:spcAft>
                          <a:spcPts val="0"/>
                        </a:spcAft>
                        <a:buClrTx/>
                        <a:buSzTx/>
                        <a:buFont typeface="Arial" pitchFamily="34" charset="0"/>
                        <a:buChar char="•"/>
                        <a:tabLst/>
                        <a:defRPr/>
                      </a:pPr>
                      <a:r>
                        <a:rPr lang="en-GB" sz="1400" dirty="0" smtClean="0">
                          <a:latin typeface="+mn-lt"/>
                        </a:rPr>
                        <a:t>The NCTs have co-designed approaches to improving information sharing, specifically in relation to pressure ulcer care</a:t>
                      </a:r>
                      <a:r>
                        <a:rPr lang="en-GB" sz="1400" baseline="0" dirty="0" smtClean="0">
                          <a:latin typeface="+mn-lt"/>
                        </a:rPr>
                        <a:t> and </a:t>
                      </a:r>
                      <a:r>
                        <a:rPr lang="en-GB" sz="1400" dirty="0" smtClean="0">
                          <a:latin typeface="+mn-lt"/>
                        </a:rPr>
                        <a:t>protocol for multi-disciplinary meetings</a:t>
                      </a:r>
                    </a:p>
                    <a:p>
                      <a:pPr marL="171450" marR="0" indent="-171450" algn="l" defTabSz="457187" rtl="0" eaLnBrk="1" fontAlgn="auto" latinLnBrk="0" hangingPunct="1">
                        <a:lnSpc>
                          <a:spcPct val="100000"/>
                        </a:lnSpc>
                        <a:spcBef>
                          <a:spcPts val="0"/>
                        </a:spcBef>
                        <a:spcAft>
                          <a:spcPts val="0"/>
                        </a:spcAft>
                        <a:buClrTx/>
                        <a:buSzTx/>
                        <a:buFont typeface="Arial" pitchFamily="34" charset="0"/>
                        <a:buChar char="•"/>
                        <a:tabLst/>
                        <a:defRPr/>
                      </a:pPr>
                      <a:r>
                        <a:rPr lang="en-GB" sz="1400" dirty="0" smtClean="0">
                          <a:latin typeface="+mn-lt"/>
                        </a:rPr>
                        <a:t>Work to improve the referral processes between the NCTs and mental health services is underway</a:t>
                      </a:r>
                    </a:p>
                    <a:p>
                      <a:pPr marL="171450" marR="0" indent="-171450" algn="l" defTabSz="457187" rtl="0" eaLnBrk="1" fontAlgn="auto" latinLnBrk="0" hangingPunct="1">
                        <a:lnSpc>
                          <a:spcPct val="100000"/>
                        </a:lnSpc>
                        <a:spcBef>
                          <a:spcPts val="0"/>
                        </a:spcBef>
                        <a:spcAft>
                          <a:spcPts val="0"/>
                        </a:spcAft>
                        <a:buClrTx/>
                        <a:buSzTx/>
                        <a:buFont typeface="Arial" pitchFamily="34" charset="0"/>
                        <a:buChar char="•"/>
                        <a:tabLst/>
                        <a:defRPr/>
                      </a:pPr>
                      <a:r>
                        <a:rPr lang="en-GB" sz="1400" dirty="0" smtClean="0">
                          <a:latin typeface="+mn-lt"/>
                        </a:rPr>
                        <a:t>Co-location of the NCTs is being rolled out in Neighbourhood 1 (north</a:t>
                      </a:r>
                      <a:r>
                        <a:rPr lang="en-GB" sz="1400" baseline="0" dirty="0" smtClean="0">
                          <a:latin typeface="+mn-lt"/>
                        </a:rPr>
                        <a:t> Lewisham)</a:t>
                      </a:r>
                      <a:endParaRPr lang="en-GB" sz="14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1" hangingPunct="1">
                        <a:lnSpc>
                          <a:spcPct val="80000"/>
                        </a:lnSpc>
                        <a:buFont typeface="Arial" pitchFamily="34" charset="0"/>
                        <a:buNone/>
                      </a:pPr>
                      <a:r>
                        <a:rPr lang="en-GB" sz="1400" b="1" dirty="0" smtClean="0">
                          <a:latin typeface="+mn-lt"/>
                          <a:ea typeface="ＭＳ Ｐゴシック" pitchFamily="34" charset="-128"/>
                          <a:cs typeface="Arial" pitchFamily="34" charset="0"/>
                        </a:rPr>
                        <a:t>Enhanced Care &amp; Support</a:t>
                      </a:r>
                    </a:p>
                    <a:p>
                      <a:pPr marL="0" indent="0" eaLnBrk="1" hangingPunct="1">
                        <a:lnSpc>
                          <a:spcPct val="80000"/>
                        </a:lnSpc>
                        <a:buFont typeface="Arial" pitchFamily="34" charset="0"/>
                        <a:buNone/>
                      </a:pPr>
                      <a:r>
                        <a:rPr lang="en-GB" sz="1400" dirty="0" smtClean="0">
                          <a:latin typeface="+mn-lt"/>
                          <a:ea typeface="ＭＳ Ｐゴシック" pitchFamily="34" charset="-128"/>
                          <a:cs typeface="Arial" pitchFamily="34" charset="0"/>
                        </a:rPr>
                        <a:t>To reduce avoidable admissions as a result of either health or care crisis and facilitate effective discharge.</a:t>
                      </a:r>
                    </a:p>
                    <a:p>
                      <a:pPr marL="0" indent="0" eaLnBrk="1" hangingPunct="1">
                        <a:lnSpc>
                          <a:spcPct val="80000"/>
                        </a:lnSpc>
                        <a:buFont typeface="Arial" pitchFamily="34" charset="0"/>
                        <a:buNone/>
                      </a:pPr>
                      <a:endParaRPr lang="en-GB" sz="1400" dirty="0" smtClean="0">
                        <a:latin typeface="+mn-lt"/>
                        <a:ea typeface="ＭＳ Ｐゴシック" pitchFamily="34" charset="-128"/>
                        <a:cs typeface="Arial" pitchFamily="34" charset="0"/>
                      </a:endParaRPr>
                    </a:p>
                    <a:p>
                      <a:pPr marL="0" indent="0" eaLnBrk="1" hangingPunct="1">
                        <a:lnSpc>
                          <a:spcPct val="80000"/>
                        </a:lnSpc>
                        <a:buFont typeface="Arial" pitchFamily="34" charset="0"/>
                        <a:buNone/>
                      </a:pPr>
                      <a:r>
                        <a:rPr lang="en-GB" sz="1400" dirty="0" smtClean="0">
                          <a:latin typeface="+mn-lt"/>
                          <a:ea typeface="ＭＳ Ｐゴシック" pitchFamily="34" charset="-128"/>
                          <a:cs typeface="Arial" pitchFamily="34" charset="0"/>
                        </a:rPr>
                        <a:t>ECS is a set of coordinated and coherent interventions for up to six weeks.</a:t>
                      </a:r>
                    </a:p>
                    <a:p>
                      <a:pPr marL="0" indent="0" eaLnBrk="1" hangingPunct="1">
                        <a:lnSpc>
                          <a:spcPct val="80000"/>
                        </a:lnSpc>
                        <a:buFont typeface="Arial" pitchFamily="34" charset="0"/>
                        <a:buNone/>
                      </a:pPr>
                      <a:endParaRPr lang="en-GB" sz="1400" dirty="0" smtClean="0">
                        <a:latin typeface="+mn-lt"/>
                        <a:ea typeface="ＭＳ Ｐゴシック" pitchFamily="34" charset="-128"/>
                        <a:cs typeface="Arial" pitchFamily="34" charset="0"/>
                      </a:endParaRPr>
                    </a:p>
                    <a:p>
                      <a:pPr marL="0" indent="0" eaLnBrk="1" hangingPunct="1">
                        <a:lnSpc>
                          <a:spcPct val="80000"/>
                        </a:lnSpc>
                        <a:buFont typeface="Arial" pitchFamily="34" charset="0"/>
                        <a:buNone/>
                      </a:pPr>
                      <a:r>
                        <a:rPr lang="en-GB" sz="1400" dirty="0" smtClean="0">
                          <a:latin typeface="+mn-lt"/>
                          <a:ea typeface="ＭＳ Ｐゴシック" pitchFamily="34" charset="-128"/>
                          <a:cs typeface="Arial" pitchFamily="34" charset="0"/>
                        </a:rPr>
                        <a:t>Developments underway for Home Ward,</a:t>
                      </a:r>
                      <a:r>
                        <a:rPr lang="en-GB" sz="1400" baseline="0" dirty="0" smtClean="0">
                          <a:latin typeface="+mn-lt"/>
                          <a:ea typeface="ＭＳ Ｐゴシック" pitchFamily="34" charset="-128"/>
                          <a:cs typeface="Arial" pitchFamily="34" charset="0"/>
                        </a:rPr>
                        <a:t> </a:t>
                      </a:r>
                      <a:r>
                        <a:rPr lang="en-GB" sz="1400" dirty="0" smtClean="0">
                          <a:latin typeface="+mn-lt"/>
                          <a:ea typeface="ＭＳ Ｐゴシック" pitchFamily="34" charset="-128"/>
                          <a:cs typeface="Arial" pitchFamily="34" charset="0"/>
                        </a:rPr>
                        <a:t>Rapid Response Admission Avoidance in ED, Supported Discharge </a:t>
                      </a:r>
                    </a:p>
                    <a:p>
                      <a:pPr marL="0" indent="0" eaLnBrk="1" hangingPunct="1">
                        <a:lnSpc>
                          <a:spcPct val="80000"/>
                        </a:lnSpc>
                        <a:buFont typeface="Arial" pitchFamily="34" charset="0"/>
                        <a:buNone/>
                      </a:pPr>
                      <a:endParaRPr lang="en-GB"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Footer Placeholder 2"/>
          <p:cNvSpPr>
            <a:spLocks noGrp="1"/>
          </p:cNvSpPr>
          <p:nvPr>
            <p:ph type="ftr" sz="quarter" idx="3"/>
          </p:nvPr>
        </p:nvSpPr>
        <p:spPr/>
        <p:txBody>
          <a:bodyPr/>
          <a:lstStyle/>
          <a:p>
            <a:pPr defTabSz="456392" fontAlgn="base">
              <a:spcBef>
                <a:spcPct val="0"/>
              </a:spcBef>
              <a:spcAft>
                <a:spcPct val="0"/>
              </a:spcAft>
            </a:pPr>
            <a:r>
              <a:rPr lang="en-US" smtClean="0"/>
              <a:t>Draft in progress |</a:t>
            </a:r>
            <a:endParaRPr lang="en-US" dirty="0"/>
          </a:p>
        </p:txBody>
      </p:sp>
      <p:sp>
        <p:nvSpPr>
          <p:cNvPr id="4" name="Title 3"/>
          <p:cNvSpPr>
            <a:spLocks noGrp="1"/>
          </p:cNvSpPr>
          <p:nvPr>
            <p:ph type="title"/>
          </p:nvPr>
        </p:nvSpPr>
        <p:spPr>
          <a:xfrm>
            <a:off x="364032" y="611535"/>
            <a:ext cx="8505006" cy="470460"/>
          </a:xfrm>
        </p:spPr>
        <p:txBody>
          <a:bodyPr/>
          <a:lstStyle/>
          <a:p>
            <a:r>
              <a:rPr lang="en-GB" dirty="0"/>
              <a:t>Progressing Community Based Care in Lewisham</a:t>
            </a:r>
          </a:p>
        </p:txBody>
      </p:sp>
    </p:spTree>
    <p:extLst>
      <p:ext uri="{BB962C8B-B14F-4D97-AF65-F5344CB8AC3E}">
        <p14:creationId xmlns:p14="http://schemas.microsoft.com/office/powerpoint/2010/main" val="2834623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0462" y="685676"/>
            <a:ext cx="8505006" cy="470460"/>
          </a:xfrm>
        </p:spPr>
        <p:txBody>
          <a:bodyPr/>
          <a:lstStyle/>
          <a:p>
            <a:r>
              <a:rPr lang="en-GB" dirty="0" smtClean="0">
                <a:latin typeface="+mj-lt"/>
              </a:rPr>
              <a:t>Our approach to engagement to date</a:t>
            </a:r>
            <a:endParaRPr lang="en-GB" dirty="0">
              <a:latin typeface="+mj-lt"/>
            </a:endParaRPr>
          </a:p>
        </p:txBody>
      </p:sp>
      <p:sp>
        <p:nvSpPr>
          <p:cNvPr id="5" name="Content Placeholder 2"/>
          <p:cNvSpPr txBox="1">
            <a:spLocks/>
          </p:cNvSpPr>
          <p:nvPr/>
        </p:nvSpPr>
        <p:spPr>
          <a:xfrm>
            <a:off x="253588" y="1236235"/>
            <a:ext cx="8615447" cy="4979213"/>
          </a:xfrm>
          <a:prstGeom prst="rect">
            <a:avLst/>
          </a:prstGeom>
        </p:spPr>
        <p:txBody>
          <a:bodyPr lIns="0" tIns="0" rIns="0" bIns="0">
            <a:normAutofit/>
          </a:bodyPr>
          <a:lstStyle>
            <a:lvl1pPr marL="342658" indent="-342658" algn="l" defTabSz="456392" rtl="0" eaLnBrk="1" fontAlgn="base" hangingPunct="1">
              <a:spcBef>
                <a:spcPts val="600"/>
              </a:spcBef>
              <a:spcAft>
                <a:spcPct val="0"/>
              </a:spcAft>
              <a:buFont typeface="Arial" charset="0"/>
              <a:buChar char="•"/>
              <a:defRPr sz="1200" kern="1200">
                <a:solidFill>
                  <a:srgbClr val="053772"/>
                </a:solidFill>
                <a:latin typeface="Arial" panose="020B0604020202020204" pitchFamily="34" charset="0"/>
                <a:ea typeface="ヒラギノ角ゴ Pro W3" charset="0"/>
                <a:cs typeface="Arial" panose="020B0604020202020204" pitchFamily="34" charset="0"/>
              </a:defRPr>
            </a:lvl1pPr>
            <a:lvl2pPr marL="629299" indent="-171450" algn="l" defTabSz="456392" rtl="0" eaLnBrk="1" fontAlgn="base" hangingPunct="1">
              <a:spcBef>
                <a:spcPts val="600"/>
              </a:spcBef>
              <a:spcAft>
                <a:spcPct val="0"/>
              </a:spcAft>
              <a:buFont typeface="Arial" panose="020B0604020202020204" pitchFamily="34" charset="0"/>
              <a:buChar char="•"/>
              <a:defRPr sz="1200" kern="1200">
                <a:solidFill>
                  <a:srgbClr val="053772"/>
                </a:solidFill>
                <a:latin typeface="Arial" panose="020B0604020202020204" pitchFamily="34" charset="0"/>
                <a:ea typeface="ヒラギノ角ゴ Pro W3" charset="0"/>
                <a:cs typeface="Arial" panose="020B0604020202020204" pitchFamily="34" charset="0"/>
              </a:defRPr>
            </a:lvl2pPr>
            <a:lvl3pPr marL="1085690" indent="-171450" algn="l" defTabSz="456392" rtl="0" eaLnBrk="1" fontAlgn="base" hangingPunct="1">
              <a:spcBef>
                <a:spcPts val="600"/>
              </a:spcBef>
              <a:spcAft>
                <a:spcPct val="0"/>
              </a:spcAft>
              <a:buFont typeface="Arial" panose="020B0604020202020204" pitchFamily="34" charset="0"/>
              <a:buChar char="•"/>
              <a:defRPr sz="1200" kern="1200">
                <a:solidFill>
                  <a:srgbClr val="053772"/>
                </a:solidFill>
                <a:latin typeface="Arial" panose="020B0604020202020204" pitchFamily="34" charset="0"/>
                <a:ea typeface="ヒラギノ角ゴ Pro W3" charset="0"/>
                <a:cs typeface="Arial" panose="020B0604020202020204" pitchFamily="34" charset="0"/>
              </a:defRPr>
            </a:lvl3pPr>
            <a:lvl4pPr marL="1543540" indent="-171450" algn="l" defTabSz="456392" rtl="0" eaLnBrk="1" fontAlgn="base" hangingPunct="1">
              <a:spcBef>
                <a:spcPts val="600"/>
              </a:spcBef>
              <a:spcAft>
                <a:spcPct val="0"/>
              </a:spcAft>
              <a:buFont typeface="Arial" panose="020B0604020202020204" pitchFamily="34" charset="0"/>
              <a:buChar char="•"/>
              <a:defRPr sz="1200" kern="1200">
                <a:solidFill>
                  <a:srgbClr val="053772"/>
                </a:solidFill>
                <a:latin typeface="Arial" panose="020B0604020202020204" pitchFamily="34" charset="0"/>
                <a:ea typeface="ヒラギノ角ゴ Pro W3" charset="0"/>
                <a:cs typeface="Arial" panose="020B0604020202020204" pitchFamily="34" charset="0"/>
              </a:defRPr>
            </a:lvl4pPr>
            <a:lvl5pPr marL="1999930" indent="-171450" algn="l" defTabSz="456392" rtl="0" eaLnBrk="1" fontAlgn="base" hangingPunct="1">
              <a:spcBef>
                <a:spcPts val="600"/>
              </a:spcBef>
              <a:spcAft>
                <a:spcPct val="0"/>
              </a:spcAft>
              <a:buFont typeface="Arial" panose="020B0604020202020204" pitchFamily="34" charset="0"/>
              <a:buChar char="•"/>
              <a:defRPr sz="1200" kern="1200">
                <a:solidFill>
                  <a:srgbClr val="053772"/>
                </a:solidFill>
                <a:latin typeface="Arial" panose="020B0604020202020204" pitchFamily="34" charset="0"/>
                <a:ea typeface="ヒラギノ角ゴ Pro W3" charset="0"/>
                <a:cs typeface="Arial" panose="020B0604020202020204" pitchFamily="34" charset="0"/>
              </a:defRPr>
            </a:lvl5pPr>
            <a:lvl6pPr marL="2514527" indent="-228594" algn="l" defTabSz="457187" rtl="0" eaLnBrk="1" latinLnBrk="0" hangingPunct="1">
              <a:spcBef>
                <a:spcPct val="20000"/>
              </a:spcBef>
              <a:buFont typeface="Arial"/>
              <a:buChar char="•"/>
              <a:defRPr sz="2000" kern="1200">
                <a:solidFill>
                  <a:schemeClr val="tx1"/>
                </a:solidFill>
                <a:latin typeface="+mn-lt"/>
                <a:ea typeface="+mn-ea"/>
                <a:cs typeface="+mn-cs"/>
              </a:defRPr>
            </a:lvl6pPr>
            <a:lvl7pPr marL="2971714" indent="-228594" algn="l" defTabSz="457187" rtl="0" eaLnBrk="1" latinLnBrk="0" hangingPunct="1">
              <a:spcBef>
                <a:spcPct val="20000"/>
              </a:spcBef>
              <a:buFont typeface="Arial"/>
              <a:buChar char="•"/>
              <a:defRPr sz="2000" kern="1200">
                <a:solidFill>
                  <a:schemeClr val="tx1"/>
                </a:solidFill>
                <a:latin typeface="+mn-lt"/>
                <a:ea typeface="+mn-ea"/>
                <a:cs typeface="+mn-cs"/>
              </a:defRPr>
            </a:lvl7pPr>
            <a:lvl8pPr marL="3428900" indent="-228594" algn="l" defTabSz="457187" rtl="0" eaLnBrk="1" latinLnBrk="0" hangingPunct="1">
              <a:spcBef>
                <a:spcPct val="20000"/>
              </a:spcBef>
              <a:buFont typeface="Arial"/>
              <a:buChar char="•"/>
              <a:defRPr sz="2000" kern="1200">
                <a:solidFill>
                  <a:schemeClr val="tx1"/>
                </a:solidFill>
                <a:latin typeface="+mn-lt"/>
                <a:ea typeface="+mn-ea"/>
                <a:cs typeface="+mn-cs"/>
              </a:defRPr>
            </a:lvl8pPr>
            <a:lvl9pPr marL="3886087" indent="-228594" algn="l" defTabSz="457187"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mn-lt"/>
              </a:rPr>
              <a:t>Published and Issues Paper in May 2015 about some of the challenges facing the NHS in south east London</a:t>
            </a:r>
          </a:p>
          <a:p>
            <a:r>
              <a:rPr lang="en-US" sz="1800" dirty="0" smtClean="0">
                <a:latin typeface="+mn-lt"/>
              </a:rPr>
              <a:t>We have completed a phase of ‘early engagement’ – involving more than 1,700 people</a:t>
            </a:r>
          </a:p>
          <a:p>
            <a:r>
              <a:rPr lang="en-US" sz="1800" dirty="0" smtClean="0">
                <a:latin typeface="+mn-lt"/>
              </a:rPr>
              <a:t>Patient voices and Healthwatch have been supported to be equals in the design of new models of care alongside clinicians, care professionals and commissioners</a:t>
            </a:r>
          </a:p>
          <a:p>
            <a:r>
              <a:rPr lang="en-US" sz="1800" dirty="0" smtClean="0">
                <a:latin typeface="+mn-lt"/>
              </a:rPr>
              <a:t>Equalities Analyses have been undertaken and these have been fed into the development of new models of care as well as informing priorities for further engagement</a:t>
            </a:r>
          </a:p>
          <a:p>
            <a:r>
              <a:rPr lang="en-US" sz="1800" dirty="0" smtClean="0">
                <a:latin typeface="+mn-lt"/>
              </a:rPr>
              <a:t>Engagement activity has been reviewed by our Stakeholder Reference Group including how options for potential consultation are selected</a:t>
            </a:r>
          </a:p>
          <a:p>
            <a:r>
              <a:rPr lang="en-US" sz="1800" dirty="0" smtClean="0">
                <a:latin typeface="+mn-lt"/>
              </a:rPr>
              <a:t>A series of ‘You Said We Did’ publications have been published and shared with participants in the programme so far</a:t>
            </a:r>
          </a:p>
          <a:p>
            <a:r>
              <a:rPr lang="en-US" sz="1800" dirty="0" smtClean="0">
                <a:latin typeface="+mn-lt"/>
              </a:rPr>
              <a:t>Our engagement approach is being externally assured by independent consultation experts ‘The Consultation Institute’ </a:t>
            </a:r>
          </a:p>
          <a:p>
            <a:r>
              <a:rPr lang="en-US" sz="1800" dirty="0" smtClean="0">
                <a:latin typeface="+mn-lt"/>
              </a:rPr>
              <a:t>Lewisham CCG also gathered the views of our public at our ‘Your Voice Counts’ event, AGM and by participating in a range of events and meetings with community groups</a:t>
            </a:r>
          </a:p>
        </p:txBody>
      </p:sp>
    </p:spTree>
    <p:extLst>
      <p:ext uri="{BB962C8B-B14F-4D97-AF65-F5344CB8AC3E}">
        <p14:creationId xmlns:p14="http://schemas.microsoft.com/office/powerpoint/2010/main" val="1567085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HSEL PowerPoint Template_A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LBL Document" ma:contentTypeID="0x010100ACC6958D13AA7C4BAEDB1389080A0C5F00E883E4956CAA1441B160645F849CC777" ma:contentTypeVersion="33" ma:contentTypeDescription="Base content type for all documents stored on the Lewisham website" ma:contentTypeScope="" ma:versionID="2ca122e12c2071a2df6cb8b1819b713d">
  <xsd:schema xmlns:xsd="http://www.w3.org/2001/XMLSchema" xmlns:xs="http://www.w3.org/2001/XMLSchema" xmlns:p="http://schemas.microsoft.com/office/2006/metadata/properties" xmlns:ns1="http://schemas.microsoft.com/sharepoint/v3" xmlns:ns2="cc05cdce-546c-4fcf-ac41-9c7534938d64" targetNamespace="http://schemas.microsoft.com/office/2006/metadata/properties" ma:root="true" ma:fieldsID="79a99d638167bc35fbdafecc474a18c4" ns1:_="" ns2:_="">
    <xsd:import namespace="http://schemas.microsoft.com/sharepoint/v3"/>
    <xsd:import namespace="cc05cdce-546c-4fcf-ac41-9c7534938d64"/>
    <xsd:element name="properties">
      <xsd:complexType>
        <xsd:sequence>
          <xsd:element name="documentManagement">
            <xsd:complexType>
              <xsd:all>
                <xsd:element ref="ns1:PublishingStartDate" minOccurs="0"/>
                <xsd:element ref="ns1:PublishingExpirationDate" minOccurs="0"/>
                <xsd:element ref="ns2:Document_x0020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05cdce-546c-4fcf-ac41-9c7534938d64" elementFormDefault="qualified">
    <xsd:import namespace="http://schemas.microsoft.com/office/2006/documentManagement/types"/>
    <xsd:import namespace="http://schemas.microsoft.com/office/infopath/2007/PartnerControls"/>
    <xsd:element name="Document_x0020_Location" ma:index="10" nillable="true" ma:displayName="Document Location" ma:default="Site wide" ma:format="Dropdown" ma:internalName="Document_x0020_Location">
      <xsd:simpleType>
        <xsd:restriction base="dms:Choice">
          <xsd:enumeration value="Site wide"/>
          <xsd:enumeration value="MS - My services"/>
          <xsd:enumeration value="MS - A-Z of services"/>
          <xsd:enumeration value="MS - Advice and benefits"/>
          <xsd:enumeration value="MS - Business"/>
          <xsd:enumeration value="MS - Council tax"/>
          <xsd:enumeration value="MS - Education"/>
          <xsd:enumeration value="MS - Education - CEL"/>
          <xsd:enumeration value="MS - Education - Financial support"/>
          <xsd:enumeration value="MS - Education - LLDC"/>
          <xsd:enumeration value="MS - Education - Schools"/>
          <xsd:enumeration value="MS - Education - Schools admissions"/>
          <xsd:enumeration value="MS - Environment"/>
          <xsd:enumeration value="MS - Health and social care"/>
          <xsd:enumeration value="MS - Health and social care - Adults"/>
          <xsd:enumeration value="MS - Health and social care - Children"/>
          <xsd:enumeration value="MS - Housing"/>
          <xsd:enumeration value="MS - Libraries"/>
          <xsd:enumeration value="MS - Parking"/>
          <xsd:enumeration value="MS - Planning"/>
          <xsd:enumeration value="MS - Sport and exercise"/>
          <xsd:enumeration value="MS - Waste and recycling"/>
          <xsd:enumeration value="MS - Transport and streets"/>
          <xsd:enumeration value="A-Z - Animal welfare"/>
          <xsd:enumeration value="A-Z - Births, deaths, marriages and civil partnerships"/>
          <xsd:enumeration value="A-Z - British citizenship"/>
          <xsd:enumeration value="A-Z - Comments, complaints and compliments"/>
          <xsd:enumeration value="A-Z - Consumer advice"/>
          <xsd:enumeration value="A-Z - Policing and public safety"/>
          <xsd:enumeration value="A-Z - Employment advice and training"/>
          <xsd:enumeration value="A-Z - Interpreting and translating"/>
          <xsd:enumeration value="A-Z - Land and premises"/>
          <xsd:enumeration value="A-Z - Noise, air and land pollution"/>
          <xsd:enumeration value="A-Z - Pest control"/>
          <xsd:enumeration value="M&amp;C - Mayor and Council"/>
          <xsd:enumeration value="M&amp;C - The Mayor"/>
          <xsd:enumeration value="M&amp;C - Committees"/>
          <xsd:enumeration value="M&amp;C - Wards and councillors"/>
          <xsd:enumeration value="M&amp;C - Scrutiny"/>
          <xsd:enumeration value="M&amp;C - The Young Mayor"/>
          <xsd:enumeration value="M&amp;C - Elected representatives"/>
          <xsd:enumeration value="M&amp;C - Voting and elections"/>
          <xsd:enumeration value="M&amp;C - About the Council"/>
          <xsd:enumeration value="M&amp;C - Jobs with the Council"/>
          <xsd:enumeration value="IMA - In my area"/>
          <xsd:enumeration value="IMA - Welcome to Lewisham"/>
          <xsd:enumeration value="IMA - Events and news"/>
          <xsd:enumeration value="IMA - Arts and entertainment"/>
          <xsd:enumeration value="IMA - Parks and open spaces"/>
          <xsd:enumeration value="IMA - Future Lewisham"/>
          <xsd:enumeration value="IMA - Local history and heritage"/>
          <xsd:enumeration value="IMA - Markets"/>
          <xsd:enumeration value="IMA - Neighbourhoods"/>
          <xsd:enumeration value="IMA - About Lewisham"/>
          <xsd:enumeration value="GI - Get involved"/>
          <xsd:enumeration value="GI - Become a councillor"/>
          <xsd:enumeration value="GI - School governors"/>
          <xsd:enumeration value="GI - Local Assembli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Location xmlns="cc05cdce-546c-4fcf-ac41-9c7534938d64">Site wide</Document_x0020_Lo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3fdda5f6-c181-4cb8-b7eb-3bb15bb8ffbe" ContentTypeId="0x010100ACC6958D13AA7C4BAEDB1389080A0C5F" PreviousValue="false"/>
</file>

<file path=customXml/itemProps1.xml><?xml version="1.0" encoding="utf-8"?>
<ds:datastoreItem xmlns:ds="http://schemas.openxmlformats.org/officeDocument/2006/customXml" ds:itemID="{4B41872D-B2C5-4B0D-9B53-C5A5FC876C5D}"/>
</file>

<file path=customXml/itemProps2.xml><?xml version="1.0" encoding="utf-8"?>
<ds:datastoreItem xmlns:ds="http://schemas.openxmlformats.org/officeDocument/2006/customXml" ds:itemID="{5E760B17-5954-4AEC-8CB3-272172D64E1C}"/>
</file>

<file path=customXml/itemProps3.xml><?xml version="1.0" encoding="utf-8"?>
<ds:datastoreItem xmlns:ds="http://schemas.openxmlformats.org/officeDocument/2006/customXml" ds:itemID="{33B464CA-D264-454F-84C5-A984BAC4064C}"/>
</file>

<file path=customXml/itemProps4.xml><?xml version="1.0" encoding="utf-8"?>
<ds:datastoreItem xmlns:ds="http://schemas.openxmlformats.org/officeDocument/2006/customXml" ds:itemID="{705CEC61-516C-4C5E-9BDB-201F958E4D35}"/>
</file>

<file path=docProps/app.xml><?xml version="1.0" encoding="utf-8"?>
<Properties xmlns="http://schemas.openxmlformats.org/officeDocument/2006/extended-properties" xmlns:vt="http://schemas.openxmlformats.org/officeDocument/2006/docPropsVTypes">
  <TotalTime>21877</TotalTime>
  <Words>1899</Words>
  <Application>Microsoft Office PowerPoint</Application>
  <PresentationFormat>Custom</PresentationFormat>
  <Paragraphs>200</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ＭＳ Ｐゴシック</vt:lpstr>
      <vt:lpstr>Arial</vt:lpstr>
      <vt:lpstr>Calibri</vt:lpstr>
      <vt:lpstr>Courier New</vt:lpstr>
      <vt:lpstr>Microsoft Sans Serif</vt:lpstr>
      <vt:lpstr>ヒラギノ角ゴ Pro W3</vt:lpstr>
      <vt:lpstr>OHSEL PowerPoint Template_A4</vt:lpstr>
      <vt:lpstr>Rushey Green Assembly  Martin Wilkinson,  Chief Officer,  Lewisham Clinical Commissioning Group </vt:lpstr>
      <vt:lpstr>Our Healthier South East London</vt:lpstr>
      <vt:lpstr>Why are we developing the strategy?</vt:lpstr>
      <vt:lpstr>What are the main aims?</vt:lpstr>
      <vt:lpstr>How are we taking forward this work?</vt:lpstr>
      <vt:lpstr>Our work groups in more detail</vt:lpstr>
      <vt:lpstr>Progressing Community Based Care in Lewisham</vt:lpstr>
      <vt:lpstr>Progressing Community Based Care in Lewisham</vt:lpstr>
      <vt:lpstr>Our approach to engagement to date</vt:lpstr>
      <vt:lpstr>Planned care: elective orthopaedic centres</vt:lpstr>
      <vt:lpstr>Our approach to consultation (should it be required)</vt:lpstr>
      <vt:lpstr>Have your say</vt:lpstr>
      <vt:lpstr>PowerPoint Presentation</vt:lpstr>
    </vt:vector>
  </TitlesOfParts>
  <Company>PricewaterhouseCoopers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healthier south-east London presentation</dc:title>
  <dc:creator>Paul Haggett</dc:creator>
  <cp:lastModifiedBy>Leighton, Thomas</cp:lastModifiedBy>
  <cp:revision>310</cp:revision>
  <cp:lastPrinted>2016-01-13T13:45:41Z</cp:lastPrinted>
  <dcterms:created xsi:type="dcterms:W3CDTF">2015-11-15T19:08:40Z</dcterms:created>
  <dcterms:modified xsi:type="dcterms:W3CDTF">2016-03-08T16:19:02Z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0x010100ACC6958D13AA7C4BAEDB1389080A0C5F00E883E4956CAA1441B160645F849CC777</vt:lpwstr>
  </property>
</Properties>
</file>